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420" r:id="rId4"/>
    <p:sldId id="421" r:id="rId5"/>
    <p:sldId id="328" r:id="rId6"/>
    <p:sldId id="308" r:id="rId7"/>
    <p:sldId id="355" r:id="rId8"/>
    <p:sldId id="403" r:id="rId9"/>
    <p:sldId id="404" r:id="rId10"/>
    <p:sldId id="405" r:id="rId11"/>
    <p:sldId id="358" r:id="rId12"/>
    <p:sldId id="359" r:id="rId13"/>
    <p:sldId id="419" r:id="rId14"/>
    <p:sldId id="361" r:id="rId15"/>
    <p:sldId id="363" r:id="rId16"/>
    <p:sldId id="366" r:id="rId17"/>
    <p:sldId id="407" r:id="rId18"/>
    <p:sldId id="372" r:id="rId19"/>
    <p:sldId id="396" r:id="rId20"/>
    <p:sldId id="398" r:id="rId21"/>
    <p:sldId id="399" r:id="rId22"/>
    <p:sldId id="373" r:id="rId23"/>
    <p:sldId id="375" r:id="rId24"/>
    <p:sldId id="376" r:id="rId25"/>
    <p:sldId id="391" r:id="rId26"/>
    <p:sldId id="383" r:id="rId27"/>
    <p:sldId id="384" r:id="rId28"/>
    <p:sldId id="426" r:id="rId29"/>
    <p:sldId id="427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3735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587" autoAdjust="0"/>
  </p:normalViewPr>
  <p:slideViewPr>
    <p:cSldViewPr>
      <p:cViewPr varScale="1">
        <p:scale>
          <a:sx n="85" d="100"/>
          <a:sy n="85" d="100"/>
        </p:scale>
        <p:origin x="1306" y="1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A6BBE-8EE8-4D21-A554-CA2D288DBC5A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5891-B3AF-4B04-A796-F9F1B3349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08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CDF83-F894-4B44-A083-8EDD467A04B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D9A70-B407-4B99-A377-9E6BC41E6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4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051"/>
            <a:ext cx="9144000" cy="112169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dirty="0" smtClean="0">
                <a:effectLst/>
                <a:latin typeface="+mn-lt"/>
              </a:rPr>
              <a:t>THE</a:t>
            </a:r>
            <a:r>
              <a:rPr lang="en-US" altLang="ko-KR" sz="3600" b="1" dirty="0" smtClean="0">
                <a:effectLst/>
                <a:latin typeface="+mn-lt"/>
              </a:rPr>
              <a:t> </a:t>
            </a:r>
            <a:r>
              <a:rPr lang="en-US" altLang="ko-KR" sz="2800" b="1" dirty="0" smtClean="0">
                <a:effectLst/>
                <a:latin typeface="+mn-lt"/>
              </a:rPr>
              <a:t>INTERNET</a:t>
            </a:r>
            <a:r>
              <a:rPr lang="en-US" altLang="ko-KR" sz="1500" b="1" dirty="0" smtClean="0">
                <a:effectLst/>
                <a:latin typeface="+mn-lt"/>
              </a:rPr>
              <a:t> </a:t>
            </a:r>
            <a:r>
              <a:rPr lang="en-US" altLang="ko-KR" b="1" dirty="0" smtClean="0">
                <a:effectLst/>
                <a:latin typeface="+mn-lt"/>
              </a:rPr>
              <a:t>OF </a:t>
            </a:r>
            <a:r>
              <a:rPr lang="en-US" altLang="ko-KR" sz="2800" b="1" dirty="0" smtClean="0">
                <a:effectLst/>
                <a:latin typeface="+mn-lt"/>
              </a:rPr>
              <a:t>THINGS</a:t>
            </a:r>
            <a:endParaRPr lang="ko-KR" altLang="en-US" sz="2800" b="1" dirty="0">
              <a:effectLst/>
              <a:latin typeface="+mn-lt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6780414"/>
            <a:ext cx="9144000" cy="775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                                                                                                                                                                  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33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7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5498" y="116632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목차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57841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-27384"/>
            <a:ext cx="9144000" cy="6206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                                                                                                                                                                 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6948264" y="44624"/>
            <a:ext cx="21607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THE INTERNET OF THINGS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6780414"/>
            <a:ext cx="9144000" cy="775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                                                                                                                                                                  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237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07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07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12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36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54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842D7-C5D8-4A37-A8AA-DD81BFD1F246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.wdp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kevinjashton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-118640"/>
            <a:ext cx="9144000" cy="6650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https://www.cerner.com/uploadedImages/Content/Insights/I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18147"/>
            <a:ext cx="3827507" cy="291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46737" y="1085640"/>
            <a:ext cx="8582422" cy="6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 dirty="0" smtClean="0">
                <a:solidFill>
                  <a:srgbClr val="FFFF00"/>
                </a:solidFill>
                <a:latin typeface="+mn-ea"/>
              </a:rPr>
              <a:t>사물인터넷</a:t>
            </a:r>
            <a:r>
              <a:rPr lang="en-US" altLang="ko-KR" sz="2600" b="1" dirty="0" smtClean="0">
                <a:solidFill>
                  <a:srgbClr val="FFFF00"/>
                </a:solidFill>
                <a:latin typeface="+mn-ea"/>
              </a:rPr>
              <a:t>(Internet Of Things)</a:t>
            </a:r>
            <a:endParaRPr lang="ko-KR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96" y="437568"/>
            <a:ext cx="91180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 err="1" smtClean="0">
                <a:solidFill>
                  <a:schemeClr val="bg1"/>
                </a:solidFill>
              </a:rPr>
              <a:t>IoT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 </a:t>
            </a:r>
            <a:r>
              <a:rPr lang="ko-KR" altLang="en-US" sz="4000" b="1" dirty="0" smtClean="0">
                <a:solidFill>
                  <a:schemeClr val="bg1"/>
                </a:solidFill>
              </a:rPr>
              <a:t>적용기술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pic>
        <p:nvPicPr>
          <p:cNvPr id="13" name="Picture 2" descr="http://patchwork-toolkit.github.io/images/I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32856"/>
            <a:ext cx="5472608" cy="183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7740352" y="6607113"/>
            <a:ext cx="18856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>
                <a:solidFill>
                  <a:schemeClr val="bg1"/>
                </a:solidFill>
                <a:latin typeface="+mn-ea"/>
              </a:rPr>
              <a:t>하이버스</a:t>
            </a:r>
            <a:r>
              <a:rPr lang="ko-KR" altLang="en-US" sz="1000" dirty="0" smtClean="0">
                <a:solidFill>
                  <a:schemeClr val="bg1"/>
                </a:solidFill>
                <a:latin typeface="+mn-ea"/>
              </a:rPr>
              <a:t>㈜ 자료참조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6015" y="5179284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</a:rPr>
              <a:t>2020.11.16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3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63" y="1262686"/>
            <a:ext cx="1662827" cy="1067710"/>
          </a:xfrm>
          <a:prstGeom prst="rect">
            <a:avLst/>
          </a:prstGeom>
        </p:spPr>
      </p:pic>
      <p:pic>
        <p:nvPicPr>
          <p:cNvPr id="4098" name="Picture 2" descr="https://hsto.org/files/4a3/501/596/4a35015968584da793e6c88982d571a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9"/>
          <a:stretch/>
        </p:blipFill>
        <p:spPr bwMode="auto">
          <a:xfrm>
            <a:off x="2888209" y="905035"/>
            <a:ext cx="1728192" cy="202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208" y="2426398"/>
            <a:ext cx="1875659" cy="1113359"/>
          </a:xfrm>
          <a:prstGeom prst="rect">
            <a:avLst/>
          </a:prstGeom>
        </p:spPr>
      </p:pic>
      <p:pic>
        <p:nvPicPr>
          <p:cNvPr id="4100" name="Picture 4" descr="Fig. 1: Various sensor technologies are used in a variety of ways in modern drone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723" y="846472"/>
            <a:ext cx="2909070" cy="157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833" y="1639113"/>
            <a:ext cx="779396" cy="1047127"/>
          </a:xfrm>
          <a:prstGeom prst="rect">
            <a:avLst/>
          </a:prstGeom>
        </p:spPr>
      </p:pic>
      <p:pic>
        <p:nvPicPr>
          <p:cNvPr id="4102" name="Picture 6" descr="http://www.libelium.com/libelium-images/smart_cars/smart_cars_infog_595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/>
          <a:stretch/>
        </p:blipFill>
        <p:spPr bwMode="auto">
          <a:xfrm>
            <a:off x="230833" y="3171920"/>
            <a:ext cx="4197151" cy="32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07" y="3737023"/>
            <a:ext cx="1906765" cy="104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064" y="5046210"/>
            <a:ext cx="1608304" cy="134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5"/>
          <a:stretch/>
        </p:blipFill>
        <p:spPr bwMode="auto">
          <a:xfrm>
            <a:off x="6804248" y="5046210"/>
            <a:ext cx="1971224" cy="134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76" y="2551081"/>
            <a:ext cx="2201239" cy="119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45" y="3937920"/>
            <a:ext cx="1708923" cy="100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493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47664" y="692696"/>
            <a:ext cx="71287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사물들을 구성하는 핵심으로 </a:t>
            </a:r>
            <a:r>
              <a:rPr lang="ko-KR" altLang="en-US" sz="1600" b="1" u="sng" dirty="0">
                <a:solidFill>
                  <a:srgbClr val="0070C0"/>
                </a:solidFill>
                <a:latin typeface="+mn-ea"/>
              </a:rPr>
              <a:t>오픈 소스 하드웨어를 기반으로 플랫폼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 역할이 매우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중요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렴한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하드웨어 비용과 빠른 개발속도로 제품을 만들고 사물인터넷 응용 서비스의 활용이 이루어지기 위해서 다양한 환경이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57"/>
          <p:cNvGrpSpPr/>
          <p:nvPr/>
        </p:nvGrpSpPr>
        <p:grpSpPr>
          <a:xfrm>
            <a:off x="224876" y="839819"/>
            <a:ext cx="1247629" cy="1254060"/>
            <a:chOff x="347887" y="1421538"/>
            <a:chExt cx="3025934" cy="3041532"/>
          </a:xfrm>
        </p:grpSpPr>
        <p:grpSp>
          <p:nvGrpSpPr>
            <p:cNvPr id="16" name="그룹 9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 24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8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27" name="TextBox 182"/>
          <p:cNvSpPr txBox="1"/>
          <p:nvPr/>
        </p:nvSpPr>
        <p:spPr>
          <a:xfrm>
            <a:off x="157011" y="1052736"/>
            <a:ext cx="1390654" cy="738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1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Device</a:t>
            </a:r>
          </a:p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1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Platform</a:t>
            </a:r>
            <a:endParaRPr lang="ko-KR" altLang="en-US" sz="21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62355"/>
            <a:ext cx="8552228" cy="4263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463988" y="652547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: https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://securityin.files.wordpress.com/2014/10/060afb4cfaa4dea8c8e4a16ef89ab335.png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5496" y="620688"/>
            <a:ext cx="541976" cy="5419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04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5496" y="692696"/>
            <a:ext cx="2807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</a:rPr>
              <a:t>HARDWARE Platform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9512" y="1105694"/>
            <a:ext cx="87849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600" dirty="0"/>
              <a:t>소프트웨어의 소스 코드에 해당되는 설계와 디자인을 공개하고 관련 정보를 공유하는 일련의 과정을 통해 더욱 혁신적이고 참신한 제품 개발을 촉진하는데 그 목적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7187024" descr="EMB00000bb40f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46176"/>
            <a:ext cx="3599132" cy="248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8864" y="1952328"/>
            <a:ext cx="11022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1) Arduino</a:t>
            </a:r>
            <a:endParaRPr lang="ko-KR" altLang="en-US" sz="1400" b="1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217187184" descr="EMB00000bb40f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96" y="3019137"/>
            <a:ext cx="3168352" cy="377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939224" y="5861482"/>
            <a:ext cx="1568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Arduino Uno R3</a:t>
            </a:r>
            <a:endParaRPr lang="ko-KR" alt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717628" y="5861482"/>
            <a:ext cx="746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Sketch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539552" y="2243840"/>
            <a:ext cx="8064896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사용하는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오픈소스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마이크로컨트롤러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보드로서 임베디드 개발 경험이 전혀 없는 이용자들도 쉽게 활용할 수 있도록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개발툴이나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회도로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오픈소스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형태로 제공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048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85947408" descr="EMB00001884be4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7992888" cy="565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8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831685"/>
            <a:ext cx="1505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2) Raspberry Pi</a:t>
            </a:r>
            <a:endParaRPr lang="ko-KR" altLang="en-US" sz="1400" b="1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7934" y="1160009"/>
            <a:ext cx="841655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  영국의 </a:t>
            </a:r>
            <a:r>
              <a:rPr lang="ko-KR" altLang="en-US" sz="1400" b="1" dirty="0" err="1">
                <a:solidFill>
                  <a:srgbClr val="C00000"/>
                </a:solidFill>
                <a:latin typeface="+mn-ea"/>
              </a:rPr>
              <a:t>라즈베리</a:t>
            </a:r>
            <a:r>
              <a:rPr lang="ko-KR" altLang="en-US" sz="1400" b="1" dirty="0">
                <a:solidFill>
                  <a:srgbClr val="C00000"/>
                </a:solidFill>
                <a:latin typeface="+mn-ea"/>
              </a:rPr>
              <a:t> 파이 재단</a:t>
            </a: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(Raspberry Pi Foundation)</a:t>
            </a:r>
            <a:r>
              <a:rPr lang="ko-KR" altLang="en-US" sz="1400" dirty="0">
                <a:latin typeface="+mn-ea"/>
              </a:rPr>
              <a:t>이 교육 목적으로 개발한 초소형 </a:t>
            </a:r>
            <a:r>
              <a:rPr lang="ko-KR" altLang="en-US" sz="1400" dirty="0" err="1">
                <a:latin typeface="+mn-ea"/>
              </a:rPr>
              <a:t>싱글</a:t>
            </a:r>
            <a:r>
              <a:rPr lang="ko-KR" altLang="en-US" sz="1400" dirty="0">
                <a:latin typeface="+mn-ea"/>
              </a:rPr>
              <a:t> 보드 컴퓨터로서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기존의 </a:t>
            </a:r>
            <a:r>
              <a:rPr lang="ko-KR" altLang="en-US" sz="1400" dirty="0" err="1">
                <a:latin typeface="+mn-ea"/>
              </a:rPr>
              <a:t>데스크탑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PC</a:t>
            </a:r>
            <a:r>
              <a:rPr lang="ko-KR" altLang="en-US" sz="1400" dirty="0">
                <a:latin typeface="+mn-ea"/>
              </a:rPr>
              <a:t>와 유사하게 키보드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모니터 등의 주변기기와 연결해 사용이 가능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17188544" descr="EMB00000bb40f5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52612"/>
            <a:ext cx="4392488" cy="270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47192" y="4935764"/>
            <a:ext cx="155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3) Beagle Board</a:t>
            </a:r>
            <a:endParaRPr lang="ko-KR" altLang="en-US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547934" y="5307182"/>
            <a:ext cx="467213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형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단일 보드 컴퓨터의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일종으로서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Texas Instrument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OMAP(Open Multimedia Application Platform) 3530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이라는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프로세서를 기반으로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출시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_x217188304" descr="EMB00000bb40f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149080"/>
            <a:ext cx="3169512" cy="240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263380" y="6061234"/>
            <a:ext cx="1701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400" b="1" dirty="0" err="1"/>
              <a:t>BeagleBone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Black</a:t>
            </a:r>
            <a:endParaRPr lang="en-US" altLang="ko-KR" sz="1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8024" y="2182631"/>
            <a:ext cx="417646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Quad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Core 1.2GHz Broadcom BCM2837 64bit CPU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1GB RAM </a:t>
            </a:r>
            <a:endParaRPr lang="en-US" altLang="ko-KR" sz="1000" dirty="0">
              <a:solidFill>
                <a:srgbClr val="222222"/>
              </a:solidFill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BCM43438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wireless LAN and Bluetooth Low Energy (BLE) on 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40-pin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extended GPIO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4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USB 2 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4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Pole stereo output and composite video 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Full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size </a:t>
            </a: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HDMI </a:t>
            </a:r>
            <a:endParaRPr lang="en-US" altLang="ko-KR" sz="1000" dirty="0">
              <a:solidFill>
                <a:srgbClr val="222222"/>
              </a:solidFill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CSI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camera port for connecting a Raspberry Pi camera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DSI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display port for connecting a Raspberry Pi touchscreen display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Micro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SD port for loading your operating system and storing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Upgraded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switched Micro USB power source up to 2.5A</a:t>
            </a:r>
            <a:endParaRPr lang="en-US" altLang="ko-KR" sz="1000" b="0" i="0" dirty="0">
              <a:solidFill>
                <a:srgbClr val="222222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20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7544" y="652472"/>
            <a:ext cx="14214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4</a:t>
            </a:r>
            <a:r>
              <a:rPr lang="en-US" altLang="ko-KR" sz="1400" b="1" dirty="0" smtClean="0"/>
              <a:t>) Intel Edison</a:t>
            </a:r>
            <a:endParaRPr lang="ko-KR" altLang="en-US" sz="1400" b="1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87469" y="1018609"/>
            <a:ext cx="838226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온칩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형태로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비롯해 다양한 프로그래밍으로 기기를 제어할 수 있으며 사물인터넷 환경이 강조된 개발 플랫폼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17187024" descr="EMB00000bb40f5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69" y="1844824"/>
            <a:ext cx="299580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654367" y="1844824"/>
            <a:ext cx="521536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SoC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프로세서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메모리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무선랜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블루투스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USB2.0,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전원관리장치 등 포함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Processor : Intel Atom CPU(500MHz, x86, 32bit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Quark Microcontroller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Memory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1GB LPDDR3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PoP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Memory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4GB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eMMC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Storage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메모리 탑재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Power : 3.15 to 4.5V Input, 3.3V/1.8V Output PMIC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Bluetooth :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Bluetooth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4.0 + 2.1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EDR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Wireless : Dual-band IEEE 802.11a/b/g/n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Connector : 70pin Connector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I/O : GPIO x40, SD x1, UART x2, I2C x2, SPI x1, I2S x1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Arduino :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아두이노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(Uno) shield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인터페이스를 적용하여 다양한 입출력 제어 가능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(GPIO, PWM, SPI, I2C, ADC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17189184" descr="EMB00000bb40f6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886" y="5521714"/>
            <a:ext cx="1466926" cy="93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788662" y="4293096"/>
            <a:ext cx="5209125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인텔에디슨은 사물인터넷 시제품 기획 및 개발을 위한 보드로 다양한 분야에서 활용되고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있으며 </a:t>
            </a:r>
            <a:r>
              <a:rPr lang="ko-KR" altLang="en-US" sz="1400" b="1" u="sng" dirty="0" err="1" smtClean="0">
                <a:solidFill>
                  <a:srgbClr val="C00000"/>
                </a:solidFill>
                <a:latin typeface="+mn-ea"/>
              </a:rPr>
              <a:t>사물인터넷</a:t>
            </a:r>
            <a:r>
              <a:rPr lang="ko-KR" altLang="en-US" sz="1400" b="1" u="sng" dirty="0" smtClean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400" b="1" u="sng" dirty="0">
                <a:solidFill>
                  <a:srgbClr val="C00000"/>
                </a:solidFill>
                <a:latin typeface="+mn-ea"/>
              </a:rPr>
              <a:t>교육 및 전문 개발 실습장비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“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ThingDue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"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라는 명칭으로 제품이 출시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7468" y="4016097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err="1" smtClean="0"/>
              <a:t>ThingDue</a:t>
            </a:r>
            <a:endParaRPr lang="ko-KR" altLang="en-US" sz="1400" b="1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9" r="20034"/>
          <a:stretch/>
        </p:blipFill>
        <p:spPr>
          <a:xfrm>
            <a:off x="944040" y="4016097"/>
            <a:ext cx="2843846" cy="27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9576" y="1184422"/>
            <a:ext cx="842089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/>
              <a:t>사물인터넷 </a:t>
            </a:r>
            <a:r>
              <a:rPr lang="ko-KR" altLang="en-US" sz="1400" dirty="0"/>
              <a:t>서비스를 다양한 개발 하드웨어 환경과 오픈 소스를 활용하여 서비스를 지원하는 </a:t>
            </a:r>
            <a:r>
              <a:rPr lang="ko-KR" altLang="en-US" sz="1400" dirty="0" smtClean="0"/>
              <a:t>인프라</a:t>
            </a:r>
            <a:endParaRPr lang="en-US" altLang="ko-KR" sz="14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/>
              <a:t>사물간의 정보를 </a:t>
            </a:r>
            <a:r>
              <a:rPr lang="ko-KR" altLang="en-US" sz="1400" dirty="0" smtClean="0"/>
              <a:t>주고받고 </a:t>
            </a:r>
            <a:r>
              <a:rPr lang="ko-KR" altLang="en-US" sz="1600" b="1" dirty="0">
                <a:solidFill>
                  <a:srgbClr val="C00000"/>
                </a:solidFill>
              </a:rPr>
              <a:t>오픈 </a:t>
            </a:r>
            <a:r>
              <a:rPr lang="en-US" altLang="ko-KR" sz="1600" b="1" dirty="0">
                <a:solidFill>
                  <a:srgbClr val="C00000"/>
                </a:solidFill>
              </a:rPr>
              <a:t>API</a:t>
            </a:r>
            <a:r>
              <a:rPr lang="ko-KR" altLang="en-US" sz="1600" b="1" dirty="0">
                <a:solidFill>
                  <a:srgbClr val="C00000"/>
                </a:solidFill>
              </a:rPr>
              <a:t>와 일부 상용서비스를 통해 다양한 기능을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제공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4193" y="2060848"/>
            <a:ext cx="2216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1) Intel IoT Analytics</a:t>
            </a:r>
            <a:endParaRPr lang="ko-KR" altLang="en-US" sz="1600" b="1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77576" y="2420888"/>
            <a:ext cx="806489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클라우드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기반의 분석 시스템으로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IoT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웹로그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분석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사이트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IoT</a:t>
            </a:r>
            <a:r>
              <a:rPr lang="en-US" altLang="ko-KR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플랫폼에서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수집된 데이터를 관리프로그램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iotkit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이용하여 별도의 저장 장치 없이 인터넷에 접속하여 </a:t>
            </a: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클라우드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서버에 저장하거나 </a:t>
            </a:r>
            <a:r>
              <a:rPr lang="en-US" altLang="ko-KR" sz="1400" b="1" dirty="0">
                <a:solidFill>
                  <a:srgbClr val="C00000"/>
                </a:solidFill>
              </a:rPr>
              <a:t>IoT</a:t>
            </a:r>
            <a:r>
              <a:rPr lang="ko-KR" altLang="en-US" sz="1400" b="1" dirty="0">
                <a:solidFill>
                  <a:srgbClr val="C00000"/>
                </a:solidFill>
              </a:rPr>
              <a:t>플랫폼의 장치를 원격 제어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17190144" descr="EMB00000bb40f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81716"/>
            <a:ext cx="6048672" cy="288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217191744" descr="EMB00000bb40f8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00" y="3746815"/>
            <a:ext cx="3600400" cy="30155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4" y="692696"/>
            <a:ext cx="2707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</a:rPr>
              <a:t>SOFTWARE Platform</a:t>
            </a:r>
            <a:endParaRPr lang="ko-KR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496" y="716894"/>
            <a:ext cx="4441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2) Cloud Platform – Google Cloud Platform</a:t>
            </a:r>
            <a:endParaRPr lang="ko-KR" altLang="en-US" sz="1600" b="1" dirty="0"/>
          </a:p>
        </p:txBody>
      </p:sp>
      <p:sp>
        <p:nvSpPr>
          <p:cNvPr id="18" name="직사각형 17"/>
          <p:cNvSpPr/>
          <p:nvPr/>
        </p:nvSpPr>
        <p:spPr>
          <a:xfrm>
            <a:off x="107771" y="1052736"/>
            <a:ext cx="8208912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err="1"/>
              <a:t>구글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클라우드는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구글의</a:t>
            </a:r>
            <a:r>
              <a:rPr lang="ko-KR" altLang="en-US" sz="1400" dirty="0"/>
              <a:t> 데이터센터 인프라를 기반으로 </a:t>
            </a:r>
            <a:r>
              <a:rPr lang="ko-KR" altLang="en-US" sz="1400" dirty="0" err="1"/>
              <a:t>컴퓨트</a:t>
            </a:r>
            <a:r>
              <a:rPr lang="en-US" altLang="ko-KR" sz="1400" dirty="0"/>
              <a:t>(Compute), </a:t>
            </a:r>
            <a:r>
              <a:rPr lang="ko-KR" altLang="en-US" sz="1400" dirty="0"/>
              <a:t>스토리지</a:t>
            </a:r>
            <a:r>
              <a:rPr lang="en-US" altLang="ko-KR" sz="1400" dirty="0"/>
              <a:t>(Storage), </a:t>
            </a:r>
            <a:r>
              <a:rPr lang="ko-KR" altLang="en-US" sz="1400" dirty="0" err="1"/>
              <a:t>빅데이터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BigData</a:t>
            </a:r>
            <a:r>
              <a:rPr lang="en-US" altLang="ko-KR" sz="1400" dirty="0"/>
              <a:t>), </a:t>
            </a:r>
            <a:r>
              <a:rPr lang="ko-KR" altLang="en-US" sz="1400" dirty="0" err="1"/>
              <a:t>머신러닝</a:t>
            </a:r>
            <a:r>
              <a:rPr lang="en-US" altLang="ko-KR" sz="1400" dirty="0"/>
              <a:t>(Machine Learning) </a:t>
            </a:r>
            <a:r>
              <a:rPr lang="ko-KR" altLang="en-US" sz="1400" dirty="0"/>
              <a:t>등의 서비스를 제공</a:t>
            </a:r>
          </a:p>
        </p:txBody>
      </p:sp>
      <p:pic>
        <p:nvPicPr>
          <p:cNvPr id="14" name="_x220090128" descr="EMB0000badc5b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6" r="743" b="7658"/>
          <a:stretch>
            <a:fillRect/>
          </a:stretch>
        </p:blipFill>
        <p:spPr bwMode="auto">
          <a:xfrm>
            <a:off x="0" y="1749786"/>
            <a:ext cx="9036496" cy="477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050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581630" y="731684"/>
            <a:ext cx="73610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1" dirty="0">
                <a:solidFill>
                  <a:srgbClr val="C00000"/>
                </a:solidFill>
              </a:rPr>
              <a:t>저전력 네트워킹</a:t>
            </a:r>
            <a:r>
              <a:rPr lang="ko-KR" altLang="en-US" sz="1600" dirty="0"/>
              <a:t>과 </a:t>
            </a:r>
            <a:r>
              <a:rPr lang="ko-KR" altLang="en-US" sz="1600" dirty="0" smtClean="0"/>
              <a:t>어떠한 </a:t>
            </a:r>
            <a:r>
              <a:rPr lang="ko-KR" altLang="en-US" sz="1600" dirty="0"/>
              <a:t>환경에서도 </a:t>
            </a:r>
            <a:r>
              <a:rPr lang="ko-KR" altLang="en-US" sz="1600" b="1" dirty="0">
                <a:solidFill>
                  <a:srgbClr val="C00000"/>
                </a:solidFill>
              </a:rPr>
              <a:t>안정적으로 데이터를 수집하고 제공</a:t>
            </a:r>
            <a:endParaRPr lang="en-US" altLang="ko-KR" sz="1600" b="1" dirty="0">
              <a:solidFill>
                <a:srgbClr val="C00000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dirty="0" err="1"/>
              <a:t>Zigbee</a:t>
            </a:r>
            <a:r>
              <a:rPr lang="ko-KR" altLang="en-US" sz="1600" dirty="0"/>
              <a:t>와 같은 경량화 통신 프로토콜들이 사용되기 시작</a:t>
            </a: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/>
              <a:t>인터넷을 기반으로 자원 제약적 사물들이 포함된 사물인터넷 내의 모든 사물들을 연결하기 위해서는 </a:t>
            </a:r>
            <a:r>
              <a:rPr lang="en-US" altLang="ko-KR" sz="1600" dirty="0"/>
              <a:t>TCP/IP </a:t>
            </a:r>
            <a:r>
              <a:rPr lang="ko-KR" altLang="en-US" sz="1600" dirty="0"/>
              <a:t>기반의 인터넷 프로토콜 기술들</a:t>
            </a:r>
            <a:r>
              <a:rPr lang="en-US" altLang="ko-KR" sz="1600" dirty="0"/>
              <a:t>(</a:t>
            </a:r>
            <a:r>
              <a:rPr lang="ko-KR" altLang="en-US" sz="1600" dirty="0"/>
              <a:t>예를 들어</a:t>
            </a:r>
            <a:r>
              <a:rPr lang="en-US" altLang="ko-KR" sz="1600" dirty="0"/>
              <a:t>, IP</a:t>
            </a:r>
            <a:r>
              <a:rPr lang="ko-KR" altLang="en-US" sz="1600" dirty="0"/>
              <a:t>주소 등</a:t>
            </a:r>
            <a:r>
              <a:rPr lang="en-US" altLang="ko-KR" sz="1600" dirty="0"/>
              <a:t>)</a:t>
            </a:r>
            <a:r>
              <a:rPr lang="ko-KR" altLang="en-US" sz="1600" dirty="0"/>
              <a:t>이 필요</a:t>
            </a:r>
          </a:p>
        </p:txBody>
      </p:sp>
      <p:grpSp>
        <p:nvGrpSpPr>
          <p:cNvPr id="33" name="그룹 58"/>
          <p:cNvGrpSpPr/>
          <p:nvPr/>
        </p:nvGrpSpPr>
        <p:grpSpPr>
          <a:xfrm>
            <a:off x="251520" y="980728"/>
            <a:ext cx="1247629" cy="1254060"/>
            <a:chOff x="347887" y="1421538"/>
            <a:chExt cx="3025934" cy="3041532"/>
          </a:xfrm>
        </p:grpSpPr>
        <p:grpSp>
          <p:nvGrpSpPr>
            <p:cNvPr id="34" name="그룹 93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원형 36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35" name="Text Box 39"/>
            <p:cNvSpPr txBox="1">
              <a:spLocks noChangeArrowheads="1"/>
            </p:cNvSpPr>
            <p:nvPr/>
          </p:nvSpPr>
          <p:spPr bwMode="auto">
            <a:xfrm>
              <a:off x="1149552" y="2971098"/>
              <a:ext cx="448034" cy="671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39" name="TextBox 182"/>
          <p:cNvSpPr txBox="1"/>
          <p:nvPr/>
        </p:nvSpPr>
        <p:spPr>
          <a:xfrm>
            <a:off x="387354" y="1447939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Network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" name="_x219212352" descr="EMB0000badc59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723" y="3451180"/>
            <a:ext cx="4179406" cy="187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_x217191744" descr="EMB00000bb40f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76" y="2996952"/>
            <a:ext cx="4210244" cy="355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5496" y="620688"/>
            <a:ext cx="541976" cy="5419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3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113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57428" y="1412776"/>
            <a:ext cx="850706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사물인터넷 환경에서는 다양한 종류의 사물기기들이 존재하며 빈번한 데이터 전달 및 교환이 </a:t>
            </a:r>
            <a:r>
              <a:rPr lang="ko-KR" altLang="en-US" sz="1400" dirty="0" smtClean="0">
                <a:latin typeface="+mn-ea"/>
              </a:rPr>
              <a:t>발생</a:t>
            </a:r>
            <a:endParaRPr lang="en-US" altLang="ko-KR" sz="1400" dirty="0" smtClean="0"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err="1">
                <a:latin typeface="+mn-ea"/>
              </a:rPr>
              <a:t>동작하는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네트워크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환경은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메시지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전달의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손실이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자주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발생하여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안정적인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네트워크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환경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하드웨어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특성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메모리</a:t>
            </a:r>
            <a:r>
              <a:rPr lang="en-US" altLang="ko-KR" sz="1400" dirty="0">
                <a:latin typeface="+mn-ea"/>
              </a:rPr>
              <a:t> 및 </a:t>
            </a:r>
            <a:r>
              <a:rPr lang="en-US" altLang="ko-KR" sz="1400" dirty="0" err="1">
                <a:latin typeface="+mn-ea"/>
              </a:rPr>
              <a:t>CPU사양</a:t>
            </a:r>
            <a:r>
              <a:rPr lang="en-US" altLang="ko-KR" sz="1400" dirty="0">
                <a:latin typeface="+mn-ea"/>
              </a:rPr>
              <a:t>), 저 </a:t>
            </a:r>
            <a:r>
              <a:rPr lang="en-US" altLang="ko-KR" sz="1400" dirty="0" err="1">
                <a:latin typeface="+mn-ea"/>
              </a:rPr>
              <a:t>전력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등의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동작환경을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요구</a:t>
            </a:r>
            <a:endParaRPr lang="ko-KR" altLang="en-US" sz="14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23654" y="2557440"/>
            <a:ext cx="1768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1) HTTP Protocol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786522" y="2895994"/>
            <a:ext cx="7848872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>
                <a:latin typeface="+mn-ea"/>
              </a:rPr>
              <a:t>www(World Wide Web)</a:t>
            </a:r>
            <a:r>
              <a:rPr lang="ko-KR" altLang="en-US" sz="1400" dirty="0">
                <a:latin typeface="+mn-ea"/>
              </a:rPr>
              <a:t>에서 사용되는 통신규약으로 클라이언트와 서버간의 정보를 주고받을 수 있는 어플리케이션 계층 </a:t>
            </a:r>
            <a:r>
              <a:rPr lang="ko-KR" altLang="en-US" sz="1400" dirty="0" smtClean="0">
                <a:latin typeface="+mn-ea"/>
              </a:rPr>
              <a:t>프로토콜</a:t>
            </a:r>
            <a:endParaRPr lang="en-US" altLang="ko-KR" sz="14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/>
              <a:t>HTML </a:t>
            </a:r>
            <a:r>
              <a:rPr lang="ko-KR" altLang="en-US" sz="1400" dirty="0"/>
              <a:t>문서를 주고 </a:t>
            </a:r>
            <a:r>
              <a:rPr lang="ko-KR" altLang="en-US" sz="1400" dirty="0" smtClean="0"/>
              <a:t>받는데 </a:t>
            </a:r>
            <a:r>
              <a:rPr lang="ko-KR" altLang="en-US" sz="1400" dirty="0"/>
              <a:t>쓰이며 </a:t>
            </a:r>
            <a:r>
              <a:rPr lang="en-US" altLang="ko-KR" sz="1400" dirty="0"/>
              <a:t>TCP</a:t>
            </a:r>
            <a:r>
              <a:rPr lang="ko-KR" altLang="en-US" sz="1400" dirty="0"/>
              <a:t>와 </a:t>
            </a:r>
            <a:r>
              <a:rPr lang="en-US" altLang="ko-KR" sz="1400" dirty="0"/>
              <a:t>UDP</a:t>
            </a:r>
            <a:r>
              <a:rPr lang="ko-KR" altLang="en-US" sz="1400" dirty="0"/>
              <a:t>를 전송계층으로 </a:t>
            </a:r>
            <a:r>
              <a:rPr lang="ko-KR" altLang="en-US" sz="1400" dirty="0" smtClean="0"/>
              <a:t>사용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클라이언트와 서</a:t>
            </a:r>
            <a:r>
              <a:rPr lang="ko-KR" altLang="en-US" sz="1400" dirty="0"/>
              <a:t>버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사이에 요청</a:t>
            </a:r>
            <a:r>
              <a:rPr lang="en-US" altLang="ko-KR" sz="1400" dirty="0"/>
              <a:t>/</a:t>
            </a:r>
            <a:r>
              <a:rPr lang="ko-KR" altLang="en-US" sz="1400" dirty="0" smtClean="0"/>
              <a:t>응답 기반 </a:t>
            </a:r>
            <a:r>
              <a:rPr lang="ko-KR" altLang="en-US" sz="1400" dirty="0"/>
              <a:t>데이터 교환 방식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400" dirty="0">
              <a:latin typeface="+mn-ea"/>
            </a:endParaRPr>
          </a:p>
        </p:txBody>
      </p:sp>
      <p:pic>
        <p:nvPicPr>
          <p:cNvPr id="43" name="_x220083808" descr="EMB0000badc5a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91" y="4164930"/>
            <a:ext cx="4737697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4545285" y="6207640"/>
            <a:ext cx="10054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/>
              <a:t>HTTP 2.0 </a:t>
            </a:r>
            <a:r>
              <a:rPr lang="ko-KR" altLang="en-US" sz="1000" dirty="0"/>
              <a:t>구조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3654" y="980728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통신환경 프로토콜</a:t>
            </a:r>
            <a:endParaRPr lang="ko-KR" altLang="en-US" sz="1400" b="1" dirty="0"/>
          </a:p>
        </p:txBody>
      </p:sp>
      <p:pic>
        <p:nvPicPr>
          <p:cNvPr id="22530" name="Picture 2" descr="https://docs.google.com/drawings/d/1O6w7drXt5aw6vogI8-PRR7xA5g3ay0UmEy67fenyQ54/pub?w=415&amp;h=1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64" y="4365104"/>
            <a:ext cx="4083431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4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7771" y="794"/>
            <a:ext cx="15183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기술혁신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1" name="그룹 6"/>
          <p:cNvGrpSpPr>
            <a:grpSpLocks/>
          </p:cNvGrpSpPr>
          <p:nvPr/>
        </p:nvGrpSpPr>
        <p:grpSpPr bwMode="auto">
          <a:xfrm>
            <a:off x="611560" y="2060848"/>
            <a:ext cx="7704856" cy="2952328"/>
            <a:chOff x="890588" y="2176463"/>
            <a:chExt cx="7362825" cy="2505075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90588" y="2176463"/>
              <a:ext cx="7362825" cy="2505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5"/>
            <p:cNvSpPr txBox="1">
              <a:spLocks noChangeArrowheads="1"/>
            </p:cNvSpPr>
            <p:nvPr/>
          </p:nvSpPr>
          <p:spPr bwMode="auto">
            <a:xfrm>
              <a:off x="1258888" y="2276475"/>
              <a:ext cx="1873250" cy="3698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ko-KR" altLang="en-US">
                  <a:latin typeface="맑은 고딕" pitchFamily="50" charset="-127"/>
                  <a:ea typeface="맑은 고딕" pitchFamily="50" charset="-127"/>
                </a:rPr>
                <a:t>기계화</a:t>
              </a:r>
            </a:p>
          </p:txBody>
        </p:sp>
        <p:sp>
          <p:nvSpPr>
            <p:cNvPr id="18" name="TextBox 6"/>
            <p:cNvSpPr txBox="1">
              <a:spLocks noChangeArrowheads="1"/>
            </p:cNvSpPr>
            <p:nvPr/>
          </p:nvSpPr>
          <p:spPr bwMode="auto">
            <a:xfrm>
              <a:off x="3708400" y="2276475"/>
              <a:ext cx="1871663" cy="3698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ko-KR" altLang="en-US">
                  <a:latin typeface="맑은 고딕" pitchFamily="50" charset="-127"/>
                  <a:ea typeface="맑은 고딕" pitchFamily="50" charset="-127"/>
                </a:rPr>
                <a:t>정보화</a:t>
              </a:r>
            </a:p>
          </p:txBody>
        </p:sp>
        <p:sp>
          <p:nvSpPr>
            <p:cNvPr id="19" name="TextBox 7"/>
            <p:cNvSpPr txBox="1">
              <a:spLocks noChangeArrowheads="1"/>
            </p:cNvSpPr>
            <p:nvPr/>
          </p:nvSpPr>
          <p:spPr bwMode="auto">
            <a:xfrm>
              <a:off x="6372225" y="2276475"/>
              <a:ext cx="1871663" cy="36988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ko-KR" altLang="en-US">
                  <a:latin typeface="맑은 고딕" pitchFamily="50" charset="-127"/>
                  <a:ea typeface="맑은 고딕" pitchFamily="50" charset="-127"/>
                </a:rPr>
                <a:t>센서화</a:t>
              </a:r>
            </a:p>
          </p:txBody>
        </p:sp>
      </p:grpSp>
      <p:sp>
        <p:nvSpPr>
          <p:cNvPr id="20" name="직사각형 8"/>
          <p:cNvSpPr>
            <a:spLocks noChangeArrowheads="1"/>
          </p:cNvSpPr>
          <p:nvPr/>
        </p:nvSpPr>
        <p:spPr bwMode="auto">
          <a:xfrm>
            <a:off x="2195736" y="5303639"/>
            <a:ext cx="59769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en-US" altLang="ko-KR" sz="1200">
                <a:latin typeface="맑은 고딕" pitchFamily="50" charset="-127"/>
                <a:ea typeface="맑은 고딕" pitchFamily="50" charset="-127"/>
              </a:rPr>
              <a:t>Gerard C.M. Meijer, “Smart Sensor System”, John Wiley &amp; Sons, 2008, pp. 1 - 21</a:t>
            </a:r>
          </a:p>
        </p:txBody>
      </p:sp>
    </p:spTree>
    <p:extLst>
      <p:ext uri="{BB962C8B-B14F-4D97-AF65-F5344CB8AC3E}">
        <p14:creationId xmlns:p14="http://schemas.microsoft.com/office/powerpoint/2010/main" val="274631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51520" y="734499"/>
            <a:ext cx="183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2) MQTT Protocol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2216" y="1078370"/>
            <a:ext cx="83202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MQTT(Message, Queuing, Telemetry,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Transport)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프로토콜</a:t>
            </a:r>
            <a:endParaRPr lang="en-US" altLang="ko-KR" sz="1600" b="1" dirty="0" smtClean="0">
              <a:solidFill>
                <a:srgbClr val="C00000"/>
              </a:solidFill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>
                <a:latin typeface="+mn-ea"/>
              </a:rPr>
              <a:t>지연 및 손실이 심한 네트워크 환경에서 </a:t>
            </a:r>
            <a:r>
              <a:rPr lang="ko-KR" altLang="en-US" sz="1600" dirty="0" err="1">
                <a:latin typeface="+mn-ea"/>
              </a:rPr>
              <a:t>검침기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센서 등 작은 기기들의 </a:t>
            </a:r>
            <a:r>
              <a:rPr lang="ko-KR" altLang="en-US" sz="1600" dirty="0" smtClean="0">
                <a:latin typeface="+mn-ea"/>
              </a:rPr>
              <a:t>원격제어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원격측정을 위한 프로토콜</a:t>
            </a:r>
            <a:endParaRPr lang="en-US" altLang="ko-KR" sz="16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latin typeface="+mn-ea"/>
              </a:rPr>
              <a:t>MQTT</a:t>
            </a:r>
            <a:r>
              <a:rPr lang="ko-KR" altLang="en-US" sz="1200" dirty="0">
                <a:latin typeface="+mn-ea"/>
              </a:rPr>
              <a:t>는 기본적으로 신뢰성과 저전력을 특징으로 하므로 </a:t>
            </a:r>
            <a:r>
              <a:rPr lang="en-US" altLang="ko-KR" sz="1200" dirty="0">
                <a:latin typeface="+mn-ea"/>
              </a:rPr>
              <a:t>IoT </a:t>
            </a:r>
            <a:r>
              <a:rPr lang="ko-KR" altLang="en-US" sz="1200" dirty="0">
                <a:latin typeface="+mn-ea"/>
              </a:rPr>
              <a:t>네트워크에 적용하기 적합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latin typeface="+mn-ea"/>
              </a:rPr>
              <a:t>MQTT</a:t>
            </a:r>
            <a:r>
              <a:rPr lang="ko-KR" altLang="en-US" sz="1200" dirty="0">
                <a:latin typeface="+mn-ea"/>
              </a:rPr>
              <a:t>는 ‘</a:t>
            </a:r>
            <a:r>
              <a:rPr lang="en-US" altLang="ko-KR" sz="1200" dirty="0">
                <a:latin typeface="+mn-ea"/>
              </a:rPr>
              <a:t>publish/subscribe’ </a:t>
            </a:r>
            <a:r>
              <a:rPr lang="ko-KR" altLang="en-US" sz="1200" dirty="0">
                <a:latin typeface="+mn-ea"/>
              </a:rPr>
              <a:t>모델을 사용하며</a:t>
            </a:r>
            <a:r>
              <a:rPr lang="en-US" altLang="ko-KR" sz="1200" dirty="0">
                <a:latin typeface="+mn-ea"/>
              </a:rPr>
              <a:t>, MQTT </a:t>
            </a:r>
            <a:r>
              <a:rPr lang="ko-KR" altLang="en-US" sz="1200" dirty="0">
                <a:latin typeface="+mn-ea"/>
              </a:rPr>
              <a:t>네트워크 </a:t>
            </a:r>
            <a:r>
              <a:rPr lang="ko-KR" altLang="en-US" sz="1200" dirty="0" err="1">
                <a:latin typeface="+mn-ea"/>
              </a:rPr>
              <a:t>노드</a:t>
            </a:r>
            <a:r>
              <a:rPr lang="ko-KR" altLang="en-US" sz="1200" dirty="0">
                <a:latin typeface="+mn-ea"/>
              </a:rPr>
              <a:t> 간에 메시지를 관리하고 </a:t>
            </a:r>
            <a:r>
              <a:rPr lang="ko-KR" altLang="en-US" sz="1200" dirty="0" err="1">
                <a:latin typeface="+mn-ea"/>
              </a:rPr>
              <a:t>라우팅하기</a:t>
            </a:r>
            <a:r>
              <a:rPr lang="ko-KR" altLang="en-US" sz="1200" dirty="0">
                <a:latin typeface="+mn-ea"/>
              </a:rPr>
              <a:t> 위해 중앙 </a:t>
            </a:r>
            <a:r>
              <a:rPr lang="en-US" altLang="ko-KR" sz="1200" dirty="0">
                <a:latin typeface="+mn-ea"/>
              </a:rPr>
              <a:t>MQTT </a:t>
            </a:r>
            <a:r>
              <a:rPr lang="ko-KR" altLang="en-US" sz="1200" dirty="0">
                <a:latin typeface="+mn-ea"/>
              </a:rPr>
              <a:t>브로커</a:t>
            </a:r>
            <a:r>
              <a:rPr lang="en-US" altLang="ko-KR" sz="1200" dirty="0">
                <a:latin typeface="+mn-ea"/>
              </a:rPr>
              <a:t>(broker)</a:t>
            </a:r>
            <a:r>
              <a:rPr lang="ko-KR" altLang="en-US" sz="1200" dirty="0">
                <a:latin typeface="+mn-ea"/>
              </a:rPr>
              <a:t>를 필요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latin typeface="+mn-ea"/>
              </a:rPr>
              <a:t>MQTT</a:t>
            </a:r>
            <a:r>
              <a:rPr lang="ko-KR" altLang="en-US" sz="1200" dirty="0">
                <a:latin typeface="+mn-ea"/>
              </a:rPr>
              <a:t>는 </a:t>
            </a:r>
            <a:r>
              <a:rPr lang="en-US" altLang="ko-KR" sz="1200" dirty="0">
                <a:latin typeface="+mn-ea"/>
              </a:rPr>
              <a:t>TCP</a:t>
            </a:r>
            <a:r>
              <a:rPr lang="ko-KR" altLang="en-US" sz="1200" dirty="0">
                <a:latin typeface="+mn-ea"/>
              </a:rPr>
              <a:t>를 사용하여 ‘</a:t>
            </a:r>
            <a:r>
              <a:rPr lang="ko-KR" altLang="en-US" sz="1200" dirty="0" err="1">
                <a:latin typeface="+mn-ea"/>
              </a:rPr>
              <a:t>고신뢰성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정렬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에러 검사’를 특징으로 하는 트랜스포트 계층을 </a:t>
            </a:r>
            <a:r>
              <a:rPr lang="ko-KR" altLang="en-US" sz="1200" dirty="0" smtClean="0">
                <a:latin typeface="+mn-ea"/>
              </a:rPr>
              <a:t>구현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31" name="_x220083328" descr="EMB0000badc5a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52" y="3456242"/>
            <a:ext cx="5161774" cy="314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6"/>
          <p:cNvSpPr txBox="1"/>
          <p:nvPr/>
        </p:nvSpPr>
        <p:spPr>
          <a:xfrm>
            <a:off x="5293826" y="3573016"/>
            <a:ext cx="3744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b="1" dirty="0" smtClean="0">
                <a:solidFill>
                  <a:srgbClr val="C00000"/>
                </a:solidFill>
              </a:rPr>
              <a:t>센서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/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장치 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+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모바일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기기의 연결을 위한 프로토콜</a:t>
            </a:r>
            <a:endParaRPr lang="en-US" altLang="ko-KR" sz="1600" b="1" dirty="0" smtClean="0">
              <a:solidFill>
                <a:srgbClr val="C00000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지연 </a:t>
            </a:r>
            <a:r>
              <a:rPr lang="ko-KR" altLang="en-US" sz="1200" dirty="0"/>
              <a:t>및 손실이 심한 네트워크 </a:t>
            </a:r>
            <a:r>
              <a:rPr lang="ko-KR" altLang="en-US" sz="1200" dirty="0" smtClean="0"/>
              <a:t>환경에서 신뢰성과 </a:t>
            </a:r>
            <a:r>
              <a:rPr lang="ko-KR" altLang="en-US" sz="1200" dirty="0" smtClean="0"/>
              <a:t>저전력을 </a:t>
            </a:r>
            <a:r>
              <a:rPr lang="ko-KR" altLang="en-US" sz="1200" dirty="0" smtClean="0"/>
              <a:t>핵심으로 개발</a:t>
            </a:r>
            <a:endParaRPr lang="en-US" altLang="ko-KR" sz="1200" dirty="0" smtClean="0"/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b="1" dirty="0" smtClean="0">
                <a:solidFill>
                  <a:srgbClr val="9C1414"/>
                </a:solidFill>
              </a:rPr>
              <a:t>Publish/Subscribe </a:t>
            </a:r>
            <a:r>
              <a:rPr lang="ko-KR" altLang="en-US" sz="1600" b="1" dirty="0" smtClean="0">
                <a:solidFill>
                  <a:srgbClr val="9C1414"/>
                </a:solidFill>
              </a:rPr>
              <a:t>모델</a:t>
            </a:r>
            <a:endParaRPr lang="en-US" altLang="ko-KR" sz="1600" b="1" dirty="0" smtClean="0">
              <a:solidFill>
                <a:srgbClr val="9C1414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/>
              <a:t>Topic</a:t>
            </a:r>
            <a:r>
              <a:rPr lang="ko-KR" altLang="en-US" sz="1200" dirty="0" smtClean="0"/>
              <a:t>을 관리</a:t>
            </a:r>
            <a:r>
              <a:rPr lang="en-US" altLang="ko-KR" sz="1200" dirty="0" smtClean="0"/>
              <a:t>, Sub/Pub</a:t>
            </a:r>
            <a:r>
              <a:rPr lang="ko-KR" altLang="en-US" sz="1200" dirty="0" smtClean="0"/>
              <a:t>를 총괄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브로커</a:t>
            </a:r>
            <a:r>
              <a:rPr lang="en-US" altLang="ko-KR" sz="1200" dirty="0" smtClean="0"/>
              <a:t>(Broker)</a:t>
            </a:r>
            <a:r>
              <a:rPr lang="ko-KR" altLang="en-US" sz="1200" dirty="0" smtClean="0"/>
              <a:t>가 존재</a:t>
            </a:r>
            <a:endParaRPr lang="en-US" altLang="ko-KR" sz="1200" dirty="0"/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오버헤드최소화</a:t>
            </a:r>
            <a:r>
              <a:rPr lang="en-US" altLang="ko-KR" sz="1200" dirty="0" smtClean="0"/>
              <a:t>(2byte)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56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23528" y="841135"/>
            <a:ext cx="1869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  <a:r>
              <a:rPr lang="en-US" altLang="ko-KR" sz="16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CoAP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Protocol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564" y="1226450"/>
            <a:ext cx="817290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/>
              <a:t>저전력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고손실</a:t>
            </a:r>
            <a:r>
              <a:rPr lang="ko-KR" altLang="en-US" sz="1600" dirty="0"/>
              <a:t> 네트워크 및 </a:t>
            </a:r>
            <a:r>
              <a:rPr lang="ko-KR" altLang="en-US" sz="1600" dirty="0" err="1"/>
              <a:t>소용량</a:t>
            </a:r>
            <a:r>
              <a:rPr lang="ko-KR" altLang="en-US" sz="1600" dirty="0"/>
              <a:t> 그리고 소형 </a:t>
            </a:r>
            <a:r>
              <a:rPr lang="ko-KR" altLang="en-US" sz="1600" dirty="0" err="1"/>
              <a:t>노드와</a:t>
            </a:r>
            <a:r>
              <a:rPr lang="ko-KR" altLang="en-US" sz="1600" dirty="0"/>
              <a:t> 같은 데이터 손실 가능성이 큰 제약적인 환경에서 사용될 수 있도록 </a:t>
            </a:r>
            <a:r>
              <a:rPr lang="ko-KR" altLang="en-US" sz="1600" b="1" dirty="0">
                <a:solidFill>
                  <a:srgbClr val="C00000"/>
                </a:solidFill>
              </a:rPr>
              <a:t>특화된 웹 전송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프로토콜</a:t>
            </a:r>
            <a:endParaRPr lang="en-US" altLang="ko-KR" sz="1600" b="1" dirty="0" smtClean="0">
              <a:solidFill>
                <a:srgbClr val="C00000"/>
              </a:solidFill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리소스 제약이 있는 기기들이 </a:t>
            </a:r>
            <a:r>
              <a:rPr lang="ko-KR" altLang="en-US" sz="1200" dirty="0" smtClean="0"/>
              <a:t>인터넷 상에서 </a:t>
            </a:r>
            <a:r>
              <a:rPr lang="en-US" altLang="ko-KR" sz="1200" dirty="0" smtClean="0"/>
              <a:t>TCP </a:t>
            </a:r>
            <a:r>
              <a:rPr lang="ko-KR" altLang="en-US" sz="1200" dirty="0" smtClean="0"/>
              <a:t>대신 </a:t>
            </a:r>
            <a:r>
              <a:rPr lang="en-US" altLang="ko-KR" sz="1200" dirty="0" smtClean="0"/>
              <a:t>UDP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사용해 커뮤니케이션 할 수 있도록 </a:t>
            </a:r>
            <a:r>
              <a:rPr lang="ko-KR" altLang="en-US" sz="1200" dirty="0" smtClean="0"/>
              <a:t>개발</a:t>
            </a:r>
            <a:endParaRPr lang="en-US" altLang="ko-KR" sz="1200" dirty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/>
              <a:t>UDP</a:t>
            </a:r>
            <a:r>
              <a:rPr lang="ko-KR" altLang="en-US" sz="1200" dirty="0"/>
              <a:t>기반의 </a:t>
            </a:r>
            <a:r>
              <a:rPr lang="en-US" altLang="ko-KR" sz="1200" dirty="0"/>
              <a:t>Request/Response </a:t>
            </a:r>
            <a:r>
              <a:rPr lang="ko-KR" altLang="en-US" sz="1200" dirty="0"/>
              <a:t>모델로 </a:t>
            </a:r>
            <a:r>
              <a:rPr lang="ko-KR" altLang="en-US" sz="1200" dirty="0" smtClean="0"/>
              <a:t>동작하며 </a:t>
            </a:r>
            <a:r>
              <a:rPr lang="ko-KR" altLang="en-US" sz="1200" dirty="0"/>
              <a:t>멀티캐스트를 지원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신뢰성 있는 전달을 위해서 재전송 및 타이머 관리를 옵션으로 포함하고 있으며 보안을 위해서 </a:t>
            </a:r>
            <a:r>
              <a:rPr lang="en-US" altLang="ko-KR" sz="1200" dirty="0"/>
              <a:t>UDP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CoAP</a:t>
            </a:r>
            <a:r>
              <a:rPr lang="en-US" altLang="ko-KR" sz="1200" dirty="0"/>
              <a:t> </a:t>
            </a:r>
            <a:r>
              <a:rPr lang="ko-KR" altLang="en-US" sz="1200" dirty="0" err="1"/>
              <a:t>계층사이에</a:t>
            </a:r>
            <a:r>
              <a:rPr lang="ko-KR" altLang="en-US" sz="1200" dirty="0"/>
              <a:t> </a:t>
            </a:r>
            <a:r>
              <a:rPr lang="en-US" altLang="ko-KR" sz="1200" dirty="0"/>
              <a:t>DTLS(Datagram Transport Layer Security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 계층이 </a:t>
            </a:r>
            <a:r>
              <a:rPr lang="ko-KR" altLang="en-US" sz="1200" dirty="0" smtClean="0"/>
              <a:t>사용</a:t>
            </a:r>
            <a:endParaRPr lang="ko-KR" altLang="en-US" sz="1200" dirty="0"/>
          </a:p>
        </p:txBody>
      </p:sp>
      <p:pic>
        <p:nvPicPr>
          <p:cNvPr id="32" name="_x220082688" descr="EMB0000badc5a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84984"/>
            <a:ext cx="5400600" cy="331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522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03588" y="790362"/>
            <a:ext cx="71287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기존 </a:t>
            </a:r>
            <a:r>
              <a:rPr lang="ko-KR" altLang="en-US" sz="1600" dirty="0"/>
              <a:t>시스템 중심으로 설계된 인터넷 보안 기술로 안전과 프라이버시 보호를 수행하기에는 많은 문제가 </a:t>
            </a:r>
            <a:r>
              <a:rPr lang="ko-KR" altLang="en-US" sz="1600" dirty="0" smtClean="0"/>
              <a:t>발생</a:t>
            </a:r>
            <a:endParaRPr lang="en-US" altLang="ko-KR" sz="16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600" b="1" dirty="0">
                <a:solidFill>
                  <a:srgbClr val="C00000"/>
                </a:solidFill>
              </a:rPr>
              <a:t>IoT </a:t>
            </a:r>
            <a:r>
              <a:rPr lang="ko-KR" altLang="en-US" sz="1600" b="1" dirty="0">
                <a:solidFill>
                  <a:srgbClr val="C00000"/>
                </a:solidFill>
              </a:rPr>
              <a:t>장치 및 서비스의 ‘설계</a:t>
            </a:r>
            <a:r>
              <a:rPr lang="en-US" altLang="ko-KR" sz="1600" dirty="0"/>
              <a:t>-</a:t>
            </a:r>
            <a:r>
              <a:rPr lang="ko-KR" altLang="en-US" sz="1600" dirty="0"/>
              <a:t>개발’ 단계부터 </a:t>
            </a:r>
            <a:r>
              <a:rPr lang="ko-KR" altLang="en-US" sz="1600" b="1" dirty="0">
                <a:solidFill>
                  <a:srgbClr val="C00000"/>
                </a:solidFill>
              </a:rPr>
              <a:t>보안과 프라이버시 보호 </a:t>
            </a:r>
            <a:r>
              <a:rPr lang="ko-KR" altLang="en-US" sz="1600" dirty="0"/>
              <a:t>체계를 </a:t>
            </a:r>
            <a:r>
              <a:rPr lang="ko-KR" altLang="en-US" sz="1600" dirty="0" smtClean="0"/>
              <a:t>고려</a:t>
            </a:r>
            <a:endParaRPr lang="ko-KR" altLang="en-US" sz="1600" dirty="0"/>
          </a:p>
        </p:txBody>
      </p:sp>
      <p:grpSp>
        <p:nvGrpSpPr>
          <p:cNvPr id="33" name="그룹 58"/>
          <p:cNvGrpSpPr/>
          <p:nvPr/>
        </p:nvGrpSpPr>
        <p:grpSpPr>
          <a:xfrm>
            <a:off x="251520" y="980728"/>
            <a:ext cx="1247629" cy="1254060"/>
            <a:chOff x="347887" y="1421538"/>
            <a:chExt cx="3025934" cy="3041532"/>
          </a:xfrm>
        </p:grpSpPr>
        <p:grpSp>
          <p:nvGrpSpPr>
            <p:cNvPr id="34" name="그룹 93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원형 36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35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39" name="TextBox 182"/>
          <p:cNvSpPr txBox="1"/>
          <p:nvPr/>
        </p:nvSpPr>
        <p:spPr>
          <a:xfrm>
            <a:off x="387354" y="1447939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Security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217190464" descr="EMB00000bb40f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33" y="2495249"/>
            <a:ext cx="7797271" cy="424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35496" y="620688"/>
            <a:ext cx="541976" cy="5419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4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932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552378" y="798792"/>
            <a:ext cx="7128792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smtClean="0"/>
              <a:t>국제표준기구</a:t>
            </a:r>
            <a:r>
              <a:rPr lang="en-US" altLang="ko-KR" sz="1600" dirty="0"/>
              <a:t>(de jure)</a:t>
            </a:r>
            <a:r>
              <a:rPr lang="ko-KR" altLang="en-US" sz="1600" dirty="0"/>
              <a:t>인 </a:t>
            </a:r>
            <a:r>
              <a:rPr lang="en-US" altLang="ko-KR" sz="1600" dirty="0"/>
              <a:t>ITU-T, ISO/IEC</a:t>
            </a:r>
            <a:r>
              <a:rPr lang="ko-KR" altLang="en-US" sz="1600" dirty="0"/>
              <a:t>에서 </a:t>
            </a:r>
            <a:r>
              <a:rPr lang="ko-KR" altLang="en-US" sz="1600" b="1" dirty="0">
                <a:solidFill>
                  <a:srgbClr val="C00000"/>
                </a:solidFill>
              </a:rPr>
              <a:t>사물인터넷 관련 표준 </a:t>
            </a:r>
            <a:r>
              <a:rPr lang="ko-KR" altLang="en-US" sz="1600" dirty="0"/>
              <a:t>개발이 활발하며</a:t>
            </a:r>
            <a:r>
              <a:rPr lang="en-US" altLang="ko-KR" sz="1600" dirty="0"/>
              <a:t>, </a:t>
            </a:r>
            <a:r>
              <a:rPr lang="ko-KR" altLang="en-US" sz="1600" dirty="0"/>
              <a:t>글로벌표준기구</a:t>
            </a:r>
            <a:r>
              <a:rPr lang="en-US" altLang="ko-KR" sz="1600" dirty="0"/>
              <a:t>(de facto) IETF, IEEE, OGC, OMA, ETSI, oneM2M </a:t>
            </a:r>
            <a:r>
              <a:rPr lang="ko-KR" altLang="en-US" sz="1600" b="1" dirty="0">
                <a:solidFill>
                  <a:srgbClr val="C00000"/>
                </a:solidFill>
              </a:rPr>
              <a:t>등에서 사물인터넷 관련 정의</a:t>
            </a:r>
            <a:r>
              <a:rPr lang="en-US" altLang="ko-KR" sz="1600" b="1" dirty="0">
                <a:solidFill>
                  <a:srgbClr val="C00000"/>
                </a:solidFill>
              </a:rPr>
              <a:t>, </a:t>
            </a:r>
            <a:r>
              <a:rPr lang="ko-KR" altLang="en-US" sz="1600" b="1" dirty="0">
                <a:solidFill>
                  <a:srgbClr val="C00000"/>
                </a:solidFill>
              </a:rPr>
              <a:t>기술 분류 및 필요한 요소 기술들에 대한 표준</a:t>
            </a:r>
            <a:r>
              <a:rPr lang="ko-KR" altLang="en-US" sz="1600" dirty="0"/>
              <a:t>들을 활발히 </a:t>
            </a:r>
            <a:r>
              <a:rPr lang="ko-KR" altLang="en-US" sz="1600" dirty="0" smtClean="0"/>
              <a:t>개발</a:t>
            </a:r>
            <a:endParaRPr lang="en-US" altLang="ko-KR" sz="1600" dirty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600" dirty="0" err="1"/>
              <a:t>그동안</a:t>
            </a:r>
            <a:r>
              <a:rPr lang="ko-KR" altLang="en-US" sz="1600" dirty="0"/>
              <a:t> 개발해오던 다양한 기술이 서로 연계되어 활용되어야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정보 및 자원들은 안전하게 공유되어야 하며</a:t>
            </a:r>
            <a:r>
              <a:rPr lang="en-US" altLang="ko-KR" sz="1600" dirty="0"/>
              <a:t>, </a:t>
            </a:r>
            <a:r>
              <a:rPr lang="ko-KR" altLang="en-US" sz="1600" dirty="0"/>
              <a:t>유일하게 식별되어야 하는 것이 </a:t>
            </a:r>
            <a:r>
              <a:rPr lang="ko-KR" altLang="en-US" sz="1600" dirty="0" smtClean="0"/>
              <a:t>중요</a:t>
            </a:r>
            <a:endParaRPr lang="en-US" altLang="ko-KR" sz="1600" dirty="0" smtClean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0" name="그룹 59"/>
          <p:cNvGrpSpPr/>
          <p:nvPr/>
        </p:nvGrpSpPr>
        <p:grpSpPr>
          <a:xfrm>
            <a:off x="200310" y="1119545"/>
            <a:ext cx="1247629" cy="1254060"/>
            <a:chOff x="347887" y="1421538"/>
            <a:chExt cx="3025934" cy="3041532"/>
          </a:xfrm>
        </p:grpSpPr>
        <p:grpSp>
          <p:nvGrpSpPr>
            <p:cNvPr id="41" name="그룹 8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원형 43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42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46" name="TextBox 182"/>
          <p:cNvSpPr txBox="1"/>
          <p:nvPr/>
        </p:nvSpPr>
        <p:spPr>
          <a:xfrm>
            <a:off x="208458" y="1586756"/>
            <a:ext cx="1225206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Standards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06153" y="3132291"/>
            <a:ext cx="10262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oneM2M</a:t>
            </a:r>
            <a:endParaRPr lang="ko-KR" altLang="en-US" sz="16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217189424" descr="EMB00000bb40fe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365104"/>
            <a:ext cx="6705487" cy="22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758461" y="3481298"/>
            <a:ext cx="8016643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/>
              <a:t>사물인터넷 서비스와 관련된 다양한 산업분야에서 공통적으로 사용될 수 있는 수평적</a:t>
            </a:r>
            <a:r>
              <a:rPr lang="en-US" altLang="ko-KR" sz="1400" dirty="0"/>
              <a:t>(Horizontal)</a:t>
            </a:r>
            <a:r>
              <a:rPr lang="ko-KR" altLang="en-US" sz="1400" dirty="0"/>
              <a:t>인 서비스 플랫폼을 지향하여 산업분야에 특화된 서비스뿐만 아니라 산업분야간 융합 서비스를 제공할 수 있는 기술을 개발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69584" y="798792"/>
            <a:ext cx="541976" cy="5419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5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467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592532" y="1009819"/>
            <a:ext cx="71287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/>
              <a:t>사물인터넷 기술의 확산으로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클라우드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컴퓨팅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,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빅데이터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, 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인공지능 </a:t>
            </a:r>
            <a:r>
              <a:rPr lang="ko-KR" altLang="en-US" sz="1600" b="1" dirty="0" err="1" smtClean="0">
                <a:solidFill>
                  <a:srgbClr val="C00000"/>
                </a:solidFill>
              </a:rPr>
              <a:t>분야등</a:t>
            </a:r>
            <a:r>
              <a:rPr lang="ko-KR" altLang="en-US" sz="1600" b="1" dirty="0" smtClean="0">
                <a:solidFill>
                  <a:srgbClr val="C00000"/>
                </a:solidFill>
              </a:rPr>
              <a:t> 다양한 기술개발</a:t>
            </a:r>
            <a:r>
              <a:rPr lang="ko-KR" altLang="en-US" sz="1400" dirty="0" smtClean="0"/>
              <a:t> 확장</a:t>
            </a:r>
            <a:endParaRPr lang="en-US" altLang="ko-KR" sz="1400" dirty="0" smtClean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7" name="그룹 59"/>
          <p:cNvGrpSpPr/>
          <p:nvPr/>
        </p:nvGrpSpPr>
        <p:grpSpPr>
          <a:xfrm>
            <a:off x="372043" y="1022812"/>
            <a:ext cx="1247629" cy="1254060"/>
            <a:chOff x="347887" y="1421538"/>
            <a:chExt cx="3025934" cy="3041532"/>
          </a:xfrm>
        </p:grpSpPr>
        <p:grpSp>
          <p:nvGrpSpPr>
            <p:cNvPr id="48" name="그룹 8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형 50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49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53" name="TextBox 182"/>
          <p:cNvSpPr txBox="1"/>
          <p:nvPr/>
        </p:nvSpPr>
        <p:spPr>
          <a:xfrm>
            <a:off x="521558" y="1403224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Service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46439" y="242088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1) </a:t>
            </a:r>
            <a:r>
              <a:rPr lang="ko-KR" altLang="en-US" sz="1600" dirty="0" err="1" smtClean="0"/>
              <a:t>클라우드</a:t>
            </a:r>
            <a:r>
              <a:rPr lang="ko-KR" altLang="en-US" sz="1600" dirty="0" smtClean="0"/>
              <a:t> 컴퓨팅</a:t>
            </a:r>
            <a:endParaRPr lang="ko-KR" altLang="en-US" sz="1600" dirty="0"/>
          </a:p>
        </p:txBody>
      </p:sp>
      <p:sp>
        <p:nvSpPr>
          <p:cNvPr id="56" name="직사각형 55"/>
          <p:cNvSpPr/>
          <p:nvPr/>
        </p:nvSpPr>
        <p:spPr>
          <a:xfrm>
            <a:off x="649302" y="2780928"/>
            <a:ext cx="8016643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 smtClean="0"/>
              <a:t>인터넷 </a:t>
            </a:r>
            <a:r>
              <a:rPr lang="ko-KR" altLang="en-US" sz="1400" dirty="0"/>
              <a:t>네트워크를 통해 데이터를 저장하고 개별 컴퓨터에 할당하는 개념으로 물리적으로 서로 다른 위치에 있는 컴퓨터의 데이터들을 가상화 기술을 사용하여 통합</a:t>
            </a:r>
            <a:r>
              <a:rPr lang="en-US" altLang="ko-KR" sz="1400" dirty="0"/>
              <a:t>, </a:t>
            </a:r>
            <a:r>
              <a:rPr lang="ko-KR" altLang="en-US" sz="1400" dirty="0" smtClean="0"/>
              <a:t>제공</a:t>
            </a:r>
            <a:endParaRPr lang="ko-KR" altLang="en-US" sz="14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217184944" descr="EMB00000bb410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8"/>
          <a:stretch>
            <a:fillRect/>
          </a:stretch>
        </p:blipFill>
        <p:spPr bwMode="auto">
          <a:xfrm>
            <a:off x="127430" y="3501008"/>
            <a:ext cx="3456384" cy="279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788400"/>
            <a:ext cx="5249157" cy="2508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07504" y="734780"/>
            <a:ext cx="541976" cy="5419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6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27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29605" y="764704"/>
            <a:ext cx="1736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en-US" altLang="ko-KR" sz="1600" dirty="0" smtClean="0"/>
              <a:t>) </a:t>
            </a:r>
            <a:r>
              <a:rPr lang="ko-KR" altLang="en-US" sz="1600" dirty="0" err="1" smtClean="0"/>
              <a:t>빅데이터</a:t>
            </a:r>
            <a:r>
              <a:rPr lang="ko-KR" altLang="en-US" sz="1600" dirty="0" smtClean="0"/>
              <a:t> 기술</a:t>
            </a:r>
            <a:endParaRPr lang="ko-KR" altLang="en-US" sz="1600" dirty="0"/>
          </a:p>
        </p:txBody>
      </p:sp>
      <p:sp>
        <p:nvSpPr>
          <p:cNvPr id="56" name="직사각형 55"/>
          <p:cNvSpPr/>
          <p:nvPr/>
        </p:nvSpPr>
        <p:spPr>
          <a:xfrm>
            <a:off x="323528" y="1268760"/>
            <a:ext cx="8496944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디지털 환경에서 생성되는 자원으로 그 규모가 방대하고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생성 주기도 짧고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형태도 수치 데이터뿐 아니라 문자와 영상 데이터를 포함하는 대규모 </a:t>
            </a:r>
            <a:r>
              <a:rPr lang="ko-KR" altLang="en-US" sz="1400" dirty="0" smtClean="0">
                <a:latin typeface="+mn-ea"/>
              </a:rPr>
              <a:t>데이터</a:t>
            </a:r>
            <a:endParaRPr lang="en-US" altLang="ko-KR" sz="14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err="1"/>
              <a:t>빅데이터는</a:t>
            </a:r>
            <a:r>
              <a:rPr lang="ko-KR" altLang="en-US" sz="1400" dirty="0"/>
              <a:t> 데이터의 양</a:t>
            </a:r>
            <a:r>
              <a:rPr lang="en-US" altLang="ko-KR" sz="1400" dirty="0"/>
              <a:t>(Volume), </a:t>
            </a:r>
            <a:r>
              <a:rPr lang="ko-KR" altLang="en-US" sz="1400" dirty="0"/>
              <a:t>데이터 생성 속도</a:t>
            </a:r>
            <a:r>
              <a:rPr lang="en-US" altLang="ko-KR" sz="1400" dirty="0"/>
              <a:t>(Velocity), </a:t>
            </a:r>
            <a:r>
              <a:rPr lang="ko-KR" altLang="en-US" sz="1400" dirty="0"/>
              <a:t>다양성</a:t>
            </a:r>
            <a:r>
              <a:rPr lang="en-US" altLang="ko-KR" sz="1400" dirty="0"/>
              <a:t>(Variety)</a:t>
            </a:r>
            <a:r>
              <a:rPr lang="ko-KR" altLang="en-US" sz="1400" dirty="0"/>
              <a:t>등 세가지로 </a:t>
            </a:r>
            <a:r>
              <a:rPr lang="ko-KR" altLang="en-US" sz="1400" dirty="0" smtClean="0"/>
              <a:t>정의</a:t>
            </a:r>
            <a:endParaRPr lang="en-US" altLang="ko-KR" sz="14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400" dirty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4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데이터를 분석하고 처리함으로써 기존의 데이터에서 볼 수 없었던 새로운 의미를 산출하는데 목표</a:t>
            </a:r>
            <a:endParaRPr lang="en-US" altLang="ko-KR" sz="14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이를 위해 </a:t>
            </a:r>
            <a:r>
              <a:rPr lang="ko-KR" altLang="en-US" sz="1400" dirty="0" err="1" smtClean="0">
                <a:latin typeface="+mn-ea"/>
              </a:rPr>
              <a:t>텍스트마이닝과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 err="1" smtClean="0">
                <a:latin typeface="+mn-ea"/>
              </a:rPr>
              <a:t>웹마이닝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err="1" smtClean="0">
                <a:latin typeface="+mn-ea"/>
              </a:rPr>
              <a:t>소셜마이닝</a:t>
            </a:r>
            <a:r>
              <a:rPr lang="ko-KR" altLang="en-US" sz="1400" dirty="0" smtClean="0">
                <a:latin typeface="+mn-ea"/>
              </a:rPr>
              <a:t> 작업</a:t>
            </a:r>
            <a:endParaRPr lang="en-US" altLang="ko-KR" sz="1400" dirty="0" smtClean="0">
              <a:latin typeface="+mn-ea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9" name="_x217184384" descr="EMB00000bb410e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31" y="2380719"/>
            <a:ext cx="3026892" cy="29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466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30250" y="835245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3) </a:t>
            </a:r>
            <a:r>
              <a:rPr lang="ko-KR" altLang="en-US" sz="1600" dirty="0" smtClean="0"/>
              <a:t>인공지능 서비스</a:t>
            </a:r>
            <a:endParaRPr lang="ko-KR" altLang="en-US" sz="16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465192" y="1268760"/>
            <a:ext cx="8064896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-</a:t>
            </a:r>
            <a:r>
              <a:rPr lang="ko-KR" altLang="en-US" sz="1400" dirty="0" smtClean="0">
                <a:latin typeface="+mn-ea"/>
              </a:rPr>
              <a:t>인간처럼 </a:t>
            </a:r>
            <a:r>
              <a:rPr lang="ko-KR" altLang="en-US" sz="1400" dirty="0">
                <a:latin typeface="+mn-ea"/>
              </a:rPr>
              <a:t>사고하고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감지하고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행동하도록 설계된 일련의 알고리즘 </a:t>
            </a:r>
            <a:r>
              <a:rPr lang="ko-KR" altLang="en-US" sz="1400" dirty="0" smtClean="0">
                <a:latin typeface="+mn-ea"/>
              </a:rPr>
              <a:t>체계</a:t>
            </a:r>
            <a:endParaRPr lang="en-US" altLang="ko-KR" sz="1400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>
                <a:latin typeface="+mn-ea"/>
              </a:rPr>
              <a:t>-</a:t>
            </a:r>
            <a:r>
              <a:rPr lang="ko-KR" altLang="en-US" sz="1400" dirty="0" err="1" smtClean="0">
                <a:latin typeface="+mn-ea"/>
              </a:rPr>
              <a:t>아이폰의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‘</a:t>
            </a:r>
            <a:r>
              <a:rPr lang="en-US" altLang="ko-KR" sz="1400" dirty="0" err="1">
                <a:latin typeface="+mn-ea"/>
              </a:rPr>
              <a:t>Siri</a:t>
            </a:r>
            <a:r>
              <a:rPr lang="en-US" altLang="ko-KR" sz="1400" dirty="0">
                <a:latin typeface="+mn-ea"/>
              </a:rPr>
              <a:t>’</a:t>
            </a:r>
            <a:r>
              <a:rPr lang="ko-KR" altLang="en-US" sz="1400" dirty="0">
                <a:latin typeface="+mn-ea"/>
              </a:rPr>
              <a:t>도 인공지능의 한 종류라고 할 수 있다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사람의 개입 없이도 사람이 의도한 바를 이루어주는 에이전트</a:t>
            </a:r>
            <a:r>
              <a:rPr lang="en-US" altLang="ko-KR" sz="1400" dirty="0">
                <a:latin typeface="+mn-ea"/>
              </a:rPr>
              <a:t>(Agent)</a:t>
            </a:r>
            <a:r>
              <a:rPr lang="ko-KR" altLang="en-US" sz="1400" dirty="0">
                <a:latin typeface="+mn-ea"/>
              </a:rPr>
              <a:t>의 개념으로 인공지능을 정의할 수 있는 </a:t>
            </a:r>
            <a:r>
              <a:rPr lang="ko-KR" altLang="en-US" sz="1400" dirty="0" smtClean="0">
                <a:latin typeface="+mn-ea"/>
              </a:rPr>
              <a:t>것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217185584" descr="EMB00000bb411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24460"/>
            <a:ext cx="4144963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5" name="_x217184384" descr="EMB00000bb41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4" y="3384299"/>
            <a:ext cx="4024457" cy="227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 flipH="1">
            <a:off x="1619672" y="5799350"/>
            <a:ext cx="2186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Apple ‘</a:t>
            </a:r>
            <a:r>
              <a:rPr lang="en-US" altLang="ko-KR" sz="1000" dirty="0" err="1" smtClean="0"/>
              <a:t>Siri</a:t>
            </a:r>
            <a:r>
              <a:rPr lang="en-US" altLang="ko-KR" sz="1000" dirty="0" smtClean="0"/>
              <a:t>’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 flipH="1">
            <a:off x="5508104" y="5722662"/>
            <a:ext cx="3122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Google </a:t>
            </a:r>
            <a:r>
              <a:rPr lang="en-US" altLang="ko-KR" sz="1000" dirty="0" err="1" smtClean="0"/>
              <a:t>AlphaGo</a:t>
            </a:r>
            <a:r>
              <a:rPr lang="ko-KR" altLang="en-US" sz="1000" dirty="0" smtClean="0"/>
              <a:t>와 </a:t>
            </a:r>
            <a:r>
              <a:rPr lang="ko-KR" altLang="en-US" sz="1000" dirty="0" err="1" smtClean="0"/>
              <a:t>이세돌</a:t>
            </a:r>
            <a:r>
              <a:rPr lang="en-US" altLang="ko-KR" sz="1000" dirty="0" smtClean="0"/>
              <a:t>9</a:t>
            </a:r>
            <a:r>
              <a:rPr lang="ko-KR" altLang="en-US" sz="1000" dirty="0" smtClean="0"/>
              <a:t>단의 바둑 대결</a:t>
            </a:r>
            <a:endParaRPr lang="ko-KR" alt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16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07504" y="750504"/>
            <a:ext cx="2146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4</a:t>
            </a:r>
            <a:r>
              <a:rPr lang="en-US" altLang="ko-KR" sz="1600" dirty="0" smtClean="0"/>
              <a:t>) </a:t>
            </a:r>
            <a:r>
              <a:rPr lang="ko-KR" altLang="en-US" sz="1600" dirty="0" err="1" smtClean="0"/>
              <a:t>머신러닝과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딥러닝</a:t>
            </a:r>
            <a:endParaRPr lang="ko-KR" altLang="en-US" sz="16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323528" y="1124744"/>
            <a:ext cx="8064896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>
                <a:latin typeface="+mn-ea"/>
              </a:rPr>
              <a:t>인</a:t>
            </a:r>
            <a:r>
              <a:rPr lang="ko-KR" altLang="en-US" sz="1400" dirty="0"/>
              <a:t>공지능의 진화에서 가장 중요한 요소는 ‘학습</a:t>
            </a:r>
            <a:r>
              <a:rPr lang="en-US" altLang="ko-KR" sz="1400" dirty="0"/>
              <a:t>(</a:t>
            </a:r>
            <a:r>
              <a:rPr lang="ko-KR" altLang="en-US" sz="1400" dirty="0"/>
              <a:t>러닝</a:t>
            </a:r>
            <a:r>
              <a:rPr lang="en-US" altLang="ko-KR" sz="1400" dirty="0" smtClean="0"/>
              <a:t>)’</a:t>
            </a:r>
            <a:endParaRPr lang="en-US" altLang="ko-KR" sz="1400" dirty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/>
              <a:t>‘</a:t>
            </a:r>
            <a:r>
              <a:rPr lang="ko-KR" altLang="en-US" sz="1400" dirty="0"/>
              <a:t>학습’은 ‘어떤 식으로든 특성을 추출해서 분류하는 시스템을 만드는 일련의 과정’으로</a:t>
            </a:r>
            <a:r>
              <a:rPr lang="en-US" altLang="ko-KR" sz="1400" dirty="0"/>
              <a:t>, </a:t>
            </a:r>
            <a:r>
              <a:rPr lang="ko-KR" altLang="en-US" sz="1400" dirty="0"/>
              <a:t>특성의 선택이 학습을 통해 패턴을 인식하고 오류 값을 줄여나가는 성능을 </a:t>
            </a:r>
            <a:r>
              <a:rPr lang="ko-KR" altLang="en-US" sz="1400" dirty="0" smtClean="0"/>
              <a:t>좌우</a:t>
            </a:r>
            <a:endParaRPr lang="en-US" altLang="ko-KR" sz="14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err="1" smtClean="0">
                <a:latin typeface="+mn-ea"/>
              </a:rPr>
              <a:t>머신러닝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특</a:t>
            </a:r>
            <a:r>
              <a:rPr lang="ko-KR" altLang="en-US" sz="1400" dirty="0" smtClean="0"/>
              <a:t>성을 </a:t>
            </a:r>
            <a:r>
              <a:rPr lang="ko-KR" altLang="en-US" sz="1400" dirty="0"/>
              <a:t>잡아 패턴을 반복적으로 관찰해서 차이점을 알아내는 </a:t>
            </a:r>
            <a:r>
              <a:rPr lang="ko-KR" altLang="en-US" sz="1400" dirty="0" smtClean="0"/>
              <a:t>것</a:t>
            </a:r>
            <a:r>
              <a:rPr lang="en-US" altLang="ko-KR" sz="1400" dirty="0" smtClean="0"/>
              <a:t>, 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err="1" smtClean="0"/>
              <a:t>딥러닝</a:t>
            </a:r>
            <a:r>
              <a:rPr lang="ko-KR" altLang="en-US" sz="1400" dirty="0" smtClean="0"/>
              <a:t> 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보다 인간에 가까운 사고를 할 수 있는 다층 신경망에서 잘 작동하는 학습 방법론의 총칭인 </a:t>
            </a:r>
            <a:r>
              <a:rPr lang="en-US" altLang="ko-KR" sz="1400" dirty="0" smtClean="0"/>
              <a:t>Deep Learning </a:t>
            </a:r>
            <a:r>
              <a:rPr lang="ko-KR" altLang="en-US" sz="1400" dirty="0" smtClean="0"/>
              <a:t>등장</a:t>
            </a:r>
            <a:r>
              <a:rPr lang="en-US" altLang="ko-KR" sz="1400" dirty="0" smtClean="0"/>
              <a:t>, </a:t>
            </a:r>
            <a:r>
              <a:rPr lang="ko-KR" altLang="en-US" sz="1400" dirty="0" err="1"/>
              <a:t>딥러닝은</a:t>
            </a:r>
            <a:r>
              <a:rPr lang="ko-KR" altLang="en-US" sz="1400" dirty="0"/>
              <a:t> 층마다 자율학습기법의 선행학습을 별도로 시킨 후 층층이 쌓아 통합 훈련을 통해 미세 조정하는 방식으로</a:t>
            </a:r>
            <a:r>
              <a:rPr lang="en-US" altLang="ko-KR" sz="1400" dirty="0"/>
              <a:t>, </a:t>
            </a:r>
            <a:r>
              <a:rPr lang="ko-KR" altLang="en-US" sz="1400" dirty="0"/>
              <a:t>적은 데이터로도 학습이 </a:t>
            </a:r>
            <a:r>
              <a:rPr lang="ko-KR" altLang="en-US" sz="1400" dirty="0" smtClean="0"/>
              <a:t>가능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217190144" descr="EMB00000bb411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36" y="3573016"/>
            <a:ext cx="439421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69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슬라이드 번호 개체 틀 3"/>
          <p:cNvSpPr txBox="1">
            <a:spLocks/>
          </p:cNvSpPr>
          <p:nvPr/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fld id="{82992EAB-B071-4000-9826-B95DCBEA8EAA}" type="slidenum">
              <a:rPr lang="en-US" altLang="ko-KR" smtClean="0"/>
              <a:pPr algn="r">
                <a:defRPr/>
              </a:pPr>
              <a:t>28</a:t>
            </a:fld>
            <a:endParaRPr lang="en-US" altLang="ko-KR" dirty="0"/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226963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제목 1"/>
          <p:cNvSpPr txBox="1">
            <a:spLocks/>
          </p:cNvSpPr>
          <p:nvPr/>
        </p:nvSpPr>
        <p:spPr bwMode="auto">
          <a:xfrm>
            <a:off x="216024" y="-3111"/>
            <a:ext cx="5364088" cy="551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IOT </a:t>
            </a:r>
            <a:r>
              <a:rPr kumimoji="1" lang="ko-KR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제품사례</a:t>
            </a:r>
            <a:endParaRPr kumimoji="1" lang="ko-KR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68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47"/>
            <a:ext cx="9144000" cy="674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3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17002" y="796355"/>
            <a:ext cx="21659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IoT?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Internet of Things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485133" y="2276872"/>
            <a:ext cx="0" cy="43872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81736" y="2812579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사물인터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넷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485133" y="3429000"/>
            <a:ext cx="0" cy="43872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84645" y="4005064"/>
            <a:ext cx="6830716" cy="2539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dirty="0" smtClean="0">
                <a:solidFill>
                  <a:srgbClr val="C00000"/>
                </a:solidFill>
                <a:latin typeface="+mn-ea"/>
              </a:rPr>
              <a:t>인터넷</a:t>
            </a:r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기반으로 모든 사물을 연결하여 사람과 사물</a:t>
            </a:r>
            <a:r>
              <a:rPr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사물과 사물간의 정보를 상호 소통하는 </a:t>
            </a:r>
            <a:endParaRPr lang="en-US" altLang="ko-KR" sz="2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지능형 기술 및 서비스</a:t>
            </a:r>
            <a:endParaRPr lang="en-US" altLang="ko-KR" sz="3200" b="1" dirty="0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기능화 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+ </a:t>
            </a: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상호연결 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+ </a:t>
            </a: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지능화 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= IoT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771" y="794"/>
            <a:ext cx="26356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개요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28184" y="1065073"/>
            <a:ext cx="25174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Internet of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Everything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Web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Things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Embedded Web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Machine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Machine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Industry 4.0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2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7771" y="794"/>
            <a:ext cx="17700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err="1" smtClean="0">
                <a:solidFill>
                  <a:schemeClr val="bg1"/>
                </a:solidFill>
                <a:latin typeface="+mn-ea"/>
              </a:rPr>
              <a:t>IoT</a:t>
            </a:r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의 시작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49204" y="1045185"/>
            <a:ext cx="66285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 smtClean="0"/>
              <a:t>'Internet of Things'(</a:t>
            </a:r>
            <a:r>
              <a:rPr lang="en-US" altLang="ko-KR" sz="2000" dirty="0" err="1" smtClean="0"/>
              <a:t>IoT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란 용어는 </a:t>
            </a:r>
            <a:r>
              <a:rPr lang="en-US" altLang="ko-KR" sz="2000" dirty="0" smtClean="0"/>
              <a:t>1999</a:t>
            </a:r>
            <a:r>
              <a:rPr lang="ko-KR" altLang="en-US" sz="2000" dirty="0" smtClean="0"/>
              <a:t>년 </a:t>
            </a:r>
            <a:r>
              <a:rPr lang="en-US" altLang="ko-KR" sz="2000" dirty="0" smtClean="0"/>
              <a:t>MIT Auto-ID Center</a:t>
            </a:r>
            <a:r>
              <a:rPr lang="ko-KR" altLang="en-US" sz="2000" dirty="0" smtClean="0"/>
              <a:t>의 수석연구원인  케빈 </a:t>
            </a:r>
            <a:r>
              <a:rPr lang="ko-KR" altLang="en-US" sz="2000" dirty="0" err="1" smtClean="0"/>
              <a:t>에쉬튼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hlinkClick r:id="rId2"/>
              </a:rPr>
              <a:t>Kevin Ashton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에 의해 처음 사용</a:t>
            </a:r>
            <a:endParaRPr lang="en-US" altLang="ko-KR" sz="2000" dirty="0"/>
          </a:p>
        </p:txBody>
      </p:sp>
      <p:pic>
        <p:nvPicPr>
          <p:cNvPr id="14" name="Picture 2" descr="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9020" y="943615"/>
            <a:ext cx="1270067" cy="1270067"/>
          </a:xfrm>
          <a:prstGeom prst="rect">
            <a:avLst/>
          </a:prstGeom>
          <a:noFill/>
        </p:spPr>
      </p:pic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77806" y="2348880"/>
            <a:ext cx="6366602" cy="434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174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8333" y="476672"/>
            <a:ext cx="864096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생활 속 사물들을 유무선 네트워크로 연결해 정보를 </a:t>
            </a:r>
            <a:r>
              <a:rPr lang="ko-KR" altLang="en-US" sz="2000" b="1" dirty="0">
                <a:solidFill>
                  <a:srgbClr val="C00000"/>
                </a:solidFill>
                <a:latin typeface="+mn-ea"/>
              </a:rPr>
              <a:t>공유하는 </a:t>
            </a:r>
            <a:r>
              <a:rPr lang="ko-KR" altLang="en-US" sz="2000" b="1" dirty="0" smtClean="0">
                <a:solidFill>
                  <a:srgbClr val="C00000"/>
                </a:solidFill>
                <a:latin typeface="+mn-ea"/>
              </a:rPr>
              <a:t>환경</a:t>
            </a:r>
            <a:endParaRPr lang="en-US" altLang="ko-KR" sz="2000" b="1" dirty="0" smtClean="0">
              <a:solidFill>
                <a:srgbClr val="C00000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인터넷을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기반으로 모든 사물을 연결하여 사람과 사물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사물과 사물 간의 정보를 </a:t>
            </a:r>
            <a:r>
              <a:rPr lang="ko-KR" altLang="en-US" sz="2000" b="1" dirty="0">
                <a:solidFill>
                  <a:srgbClr val="00B050"/>
                </a:solidFill>
                <a:latin typeface="+mn-ea"/>
              </a:rPr>
              <a:t>상호 </a:t>
            </a:r>
            <a:r>
              <a:rPr lang="ko-KR" altLang="en-US" sz="2000" b="1" dirty="0" smtClean="0">
                <a:solidFill>
                  <a:srgbClr val="00B050"/>
                </a:solidFill>
                <a:latin typeface="+mn-ea"/>
              </a:rPr>
              <a:t>소통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하는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지능형 기술 및 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각종 </a:t>
            </a:r>
            <a:r>
              <a:rPr lang="ko-KR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사물에 센서와 통신 기능을 내장하여</a:t>
            </a:r>
            <a:r>
              <a:rPr lang="ko-KR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ko-KR" sz="2000" b="1" dirty="0">
                <a:solidFill>
                  <a:schemeClr val="accent6">
                    <a:lumMod val="75000"/>
                  </a:schemeClr>
                </a:solidFill>
              </a:rPr>
              <a:t>인터넷에 연결</a:t>
            </a:r>
            <a:r>
              <a:rPr lang="ko-KR" altLang="ko-KR" sz="2000" dirty="0">
                <a:solidFill>
                  <a:schemeClr val="accent6">
                    <a:lumMod val="75000"/>
                  </a:schemeClr>
                </a:solidFill>
              </a:rPr>
              <a:t>하는 </a:t>
            </a:r>
            <a:r>
              <a:rPr lang="ko-KR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사람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사물</a:t>
            </a:r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데이터 등 모든 것이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인터넷으로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연결</a:t>
            </a:r>
            <a:r>
              <a:rPr kumimoji="1"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정보가 </a:t>
            </a:r>
            <a:endParaRPr kumimoji="1"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생성</a:t>
            </a:r>
            <a:r>
              <a:rPr kumimoji="1" lang="en-US" altLang="ko-KR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(</a:t>
            </a:r>
            <a:r>
              <a:rPr kumimoji="1" lang="ko-KR" altLang="en-US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센서</a:t>
            </a:r>
            <a:r>
              <a:rPr kumimoji="1"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), </a:t>
            </a:r>
            <a:r>
              <a:rPr kumimoji="1"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수집</a:t>
            </a:r>
            <a:r>
              <a:rPr kumimoji="1" lang="en-US" altLang="ko-KR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(</a:t>
            </a:r>
            <a:r>
              <a:rPr kumimoji="1" lang="ko-KR" altLang="en-US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부품</a:t>
            </a:r>
            <a:r>
              <a:rPr kumimoji="1" lang="en-US" altLang="ko-KR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,</a:t>
            </a:r>
            <a:r>
              <a:rPr kumimoji="1" lang="ko-KR" altLang="en-US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디바이스</a:t>
            </a:r>
            <a:r>
              <a:rPr kumimoji="1"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), </a:t>
            </a:r>
            <a:r>
              <a:rPr kumimoji="1"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공유</a:t>
            </a:r>
            <a:r>
              <a:rPr kumimoji="1" lang="en-US" altLang="ko-KR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(</a:t>
            </a:r>
            <a:r>
              <a:rPr kumimoji="1" lang="ko-KR" altLang="en-US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클라우드</a:t>
            </a:r>
            <a:r>
              <a:rPr kumimoji="1" lang="en-US" altLang="ko-KR" sz="20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), </a:t>
            </a:r>
            <a:r>
              <a:rPr kumimoji="1" lang="ko-KR" altLang="en-US" sz="20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활용</a:t>
            </a:r>
            <a:r>
              <a:rPr kumimoji="1" lang="en-US" altLang="ko-KR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(</a:t>
            </a:r>
            <a:r>
              <a:rPr kumimoji="1" lang="ko-KR" altLang="en-US" sz="2000" b="1" dirty="0" err="1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빅데이터</a:t>
            </a:r>
            <a:r>
              <a:rPr kumimoji="1" lang="en-US" altLang="ko-KR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,</a:t>
            </a:r>
            <a:r>
              <a:rPr kumimoji="1" lang="ko-KR" altLang="en-US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응용</a:t>
            </a:r>
            <a:r>
              <a:rPr kumimoji="1" lang="en-US" altLang="ko-KR" sz="20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S/W)</a:t>
            </a:r>
            <a:r>
              <a:rPr kumimoji="1"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되는 기술 </a:t>
            </a:r>
            <a:r>
              <a:rPr kumimoji="1"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서비스</a:t>
            </a:r>
            <a:endParaRPr kumimoji="1"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1417536" y="4219652"/>
            <a:ext cx="2520280" cy="1152128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SENSOR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대각선 방향의 모서리가 둥근 사각형 9"/>
          <p:cNvSpPr/>
          <p:nvPr/>
        </p:nvSpPr>
        <p:spPr>
          <a:xfrm>
            <a:off x="5281980" y="4219652"/>
            <a:ext cx="2520280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DEVICE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1403648" y="5587804"/>
            <a:ext cx="2520280" cy="1152128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CLOUD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5292080" y="5587804"/>
            <a:ext cx="2520280" cy="1152128"/>
          </a:xfrm>
          <a:prstGeom prst="round2Diag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BIGDATA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 rot="20507972">
            <a:off x="3552824" y="4507684"/>
            <a:ext cx="2038350" cy="2038350"/>
            <a:chOff x="908298" y="2133600"/>
            <a:chExt cx="2202955" cy="2202955"/>
          </a:xfrm>
        </p:grpSpPr>
        <p:sp>
          <p:nvSpPr>
            <p:cNvPr id="14" name="도넛 13"/>
            <p:cNvSpPr/>
            <p:nvPr/>
          </p:nvSpPr>
          <p:spPr>
            <a:xfrm>
              <a:off x="908298" y="2133600"/>
              <a:ext cx="2202955" cy="2202955"/>
            </a:xfrm>
            <a:prstGeom prst="donut">
              <a:avLst>
                <a:gd name="adj" fmla="val 213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막힌 원호 14"/>
            <p:cNvSpPr/>
            <p:nvPr/>
          </p:nvSpPr>
          <p:spPr>
            <a:xfrm rot="13706894">
              <a:off x="1013073" y="2238375"/>
              <a:ext cx="1993405" cy="1993405"/>
            </a:xfrm>
            <a:prstGeom prst="blockArc">
              <a:avLst>
                <a:gd name="adj1" fmla="val 7789201"/>
                <a:gd name="adj2" fmla="val 21575140"/>
                <a:gd name="adj3" fmla="val 1223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막힌 원호 15"/>
            <p:cNvSpPr/>
            <p:nvPr/>
          </p:nvSpPr>
          <p:spPr>
            <a:xfrm>
              <a:off x="1013073" y="2238375"/>
              <a:ext cx="1993405" cy="1993405"/>
            </a:xfrm>
            <a:prstGeom prst="blockArc">
              <a:avLst>
                <a:gd name="adj1" fmla="val 13447470"/>
                <a:gd name="adj2" fmla="val 21575140"/>
                <a:gd name="adj3" fmla="val 1223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038841" y="5185034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771" y="794"/>
            <a:ext cx="26356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개요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3937816" y="2255899"/>
            <a:ext cx="503691" cy="579175"/>
          </a:xfrm>
          <a:prstGeom prst="down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65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539552" y="3789040"/>
            <a:ext cx="7992888" cy="2700742"/>
          </a:xfrm>
          <a:prstGeom prst="rect">
            <a:avLst/>
          </a:prstGeom>
          <a:solidFill>
            <a:schemeClr val="bg2">
              <a:lumMod val="2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100" dirty="0" err="1" smtClean="0"/>
              <a:t>IoE</a:t>
            </a:r>
            <a:endParaRPr lang="en-US" altLang="ko-KR" sz="31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600" dirty="0" smtClean="0"/>
              <a:t>세상 모든 것이 연</a:t>
            </a:r>
            <a:r>
              <a:rPr lang="ko-KR" altLang="en-US" sz="1600" dirty="0"/>
              <a:t>결</a:t>
            </a:r>
            <a:endParaRPr lang="en-US" altLang="ko-KR" sz="16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699792" y="4185526"/>
            <a:ext cx="5832648" cy="2304255"/>
          </a:xfrm>
          <a:prstGeom prst="rect">
            <a:avLst/>
          </a:prstGeom>
          <a:solidFill>
            <a:schemeClr val="bg2">
              <a:lumMod val="2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100" b="1" dirty="0" smtClean="0"/>
              <a:t>IoT</a:t>
            </a:r>
            <a:endParaRPr lang="en-US" altLang="ko-KR" sz="3100" b="1" dirty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600" dirty="0" smtClean="0"/>
              <a:t>지능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분석</a:t>
            </a:r>
            <a:endParaRPr lang="en-US" altLang="ko-KR" sz="16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600" dirty="0" smtClean="0"/>
              <a:t>상호연결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상호작용</a:t>
            </a:r>
            <a:r>
              <a:rPr lang="en-US" altLang="ko-KR" sz="1600" dirty="0" smtClean="0"/>
              <a:t>, </a:t>
            </a: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상호 운용</a:t>
            </a:r>
            <a:endParaRPr lang="en-US" altLang="ko-KR" sz="16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600" dirty="0" smtClean="0"/>
              <a:t>통합</a:t>
            </a:r>
            <a:endParaRPr lang="en-US" altLang="ko-KR" sz="16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292080" y="4816804"/>
            <a:ext cx="3240360" cy="1672977"/>
          </a:xfrm>
          <a:prstGeom prst="rect">
            <a:avLst/>
          </a:prstGeom>
          <a:solidFill>
            <a:schemeClr val="accent6">
              <a:lumMod val="7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0" b="1" dirty="0" smtClean="0"/>
              <a:t>M2M, MTC, MOC</a:t>
            </a:r>
          </a:p>
          <a:p>
            <a:endParaRPr lang="en-US" altLang="ko-KR" sz="1200" dirty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600" dirty="0" smtClean="0"/>
              <a:t>인간의 개입이 필요하지 않음</a:t>
            </a:r>
            <a:endParaRPr lang="en-US" altLang="ko-KR" sz="16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600" dirty="0" smtClean="0"/>
              <a:t>객체 간 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통신</a:t>
            </a:r>
            <a:endParaRPr lang="en-US" altLang="ko-KR" sz="16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35496" y="823352"/>
            <a:ext cx="87484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ITU :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모든 사물에게까지 네트워크 연결을 제공하는 네트워크의 네트워크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EU IoT in 2020 : 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사물간에 통신 가능한 네트워크 서비스</a:t>
            </a:r>
            <a:endParaRPr kumimoji="1"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위키피디아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 </a:t>
            </a:r>
            <a:r>
              <a:rPr kumimoji="1"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: </a:t>
            </a:r>
            <a:r>
              <a:rPr kumimoji="1" lang="ko-KR" altLang="en-US" sz="1600" b="1" dirty="0" smtClean="0">
                <a:solidFill>
                  <a:srgbClr val="0070C0"/>
                </a:solidFill>
                <a:latin typeface="+mn-ea"/>
                <a:cs typeface="Arial Unicode MS" pitchFamily="50" charset="-127"/>
              </a:rPr>
              <a:t>사물에 센서나 데이터 취득이 가능한 구조의 인터넷을 연결한 기술</a:t>
            </a:r>
            <a:endParaRPr kumimoji="1" lang="en-US" altLang="ko-KR" sz="1600" b="1" dirty="0" smtClean="0">
              <a:solidFill>
                <a:srgbClr val="0070C0"/>
              </a:solidFill>
              <a:latin typeface="+mn-ea"/>
              <a:cs typeface="Arial Unicode MS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네이버</a:t>
            </a:r>
            <a:r>
              <a:rPr kumimoji="1"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 </a:t>
            </a:r>
            <a:r>
              <a:rPr kumimoji="1"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: 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인터넷을 기반으로 모든 사물을 연결하여 사람과 사물</a:t>
            </a:r>
            <a:r>
              <a:rPr kumimoji="1"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사물과 사물간의 정보를 상호 소통하는 지능형 기술</a:t>
            </a:r>
            <a:endParaRPr kumimoji="1"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인텔 </a:t>
            </a:r>
            <a:r>
              <a:rPr kumimoji="1"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: 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센서와 프로세서</a:t>
            </a:r>
            <a:r>
              <a:rPr kumimoji="1"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통신 프로토콜 등 </a:t>
            </a:r>
            <a:r>
              <a:rPr kumimoji="1"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3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가지 기술요소를 갖춘 시스템</a:t>
            </a:r>
            <a:endParaRPr kumimoji="1"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KISA : </a:t>
            </a:r>
            <a:r>
              <a:rPr kumimoji="1"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고유하게 식별 가능한 사물이 만들어낸 정보를 인터넷을 통해 공유하는 환경</a:t>
            </a:r>
            <a:endParaRPr kumimoji="1"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16216" y="5653292"/>
            <a:ext cx="2016224" cy="836490"/>
          </a:xfrm>
          <a:prstGeom prst="rect">
            <a:avLst/>
          </a:prstGeom>
          <a:solidFill>
            <a:srgbClr val="953735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/>
              <a:t>USN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600" dirty="0" smtClean="0"/>
              <a:t>센서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정보수집</a:t>
            </a:r>
            <a:endParaRPr lang="en-US" altLang="ko-KR" sz="16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600" dirty="0" smtClean="0"/>
              <a:t>네트워크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서비스</a:t>
            </a:r>
            <a:endParaRPr lang="en-US" altLang="ko-KR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07771" y="794"/>
            <a:ext cx="33057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</a:t>
            </a:r>
            <a:r>
              <a:rPr lang="en-US" altLang="ko-KR" sz="2600" dirty="0" smtClean="0">
                <a:solidFill>
                  <a:schemeClr val="bg1"/>
                </a:solidFill>
                <a:latin typeface="+mn-ea"/>
              </a:rPr>
              <a:t>(</a:t>
            </a:r>
            <a:r>
              <a:rPr lang="en-US" altLang="ko-KR" sz="2600" dirty="0" err="1" smtClean="0">
                <a:solidFill>
                  <a:schemeClr val="bg1"/>
                </a:solidFill>
                <a:latin typeface="+mn-ea"/>
              </a:rPr>
              <a:t>IoT</a:t>
            </a:r>
            <a:r>
              <a:rPr lang="en-US" altLang="ko-KR" sz="2600" dirty="0" smtClean="0">
                <a:solidFill>
                  <a:schemeClr val="bg1"/>
                </a:solidFill>
                <a:latin typeface="+mn-ea"/>
              </a:rPr>
              <a:t>)</a:t>
            </a:r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 정의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742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32"/>
          <p:cNvGrpSpPr/>
          <p:nvPr/>
        </p:nvGrpSpPr>
        <p:grpSpPr>
          <a:xfrm>
            <a:off x="1305702" y="3212975"/>
            <a:ext cx="1247629" cy="1254060"/>
            <a:chOff x="347887" y="1421538"/>
            <a:chExt cx="3025934" cy="3041532"/>
          </a:xfrm>
        </p:grpSpPr>
        <p:grpSp>
          <p:nvGrpSpPr>
            <p:cNvPr id="19" name="그룹 103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 21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20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24" name="그룹 57"/>
          <p:cNvGrpSpPr/>
          <p:nvPr/>
        </p:nvGrpSpPr>
        <p:grpSpPr>
          <a:xfrm>
            <a:off x="2655227" y="3212975"/>
            <a:ext cx="1247629" cy="1254060"/>
            <a:chOff x="347887" y="1421538"/>
            <a:chExt cx="3025934" cy="3041532"/>
          </a:xfrm>
        </p:grpSpPr>
        <p:grpSp>
          <p:nvGrpSpPr>
            <p:cNvPr id="25" name="그룹 9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 27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26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0" name="그룹 58"/>
          <p:cNvGrpSpPr/>
          <p:nvPr/>
        </p:nvGrpSpPr>
        <p:grpSpPr>
          <a:xfrm>
            <a:off x="4004752" y="3212975"/>
            <a:ext cx="1247629" cy="1254060"/>
            <a:chOff x="347887" y="1421538"/>
            <a:chExt cx="3025934" cy="3041532"/>
          </a:xfrm>
        </p:grpSpPr>
        <p:grpSp>
          <p:nvGrpSpPr>
            <p:cNvPr id="31" name="그룹 93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원형 33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32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6" name="그룹 59"/>
          <p:cNvGrpSpPr/>
          <p:nvPr/>
        </p:nvGrpSpPr>
        <p:grpSpPr>
          <a:xfrm>
            <a:off x="5354276" y="3212975"/>
            <a:ext cx="1247629" cy="1254060"/>
            <a:chOff x="347887" y="1421538"/>
            <a:chExt cx="3025934" cy="3041532"/>
          </a:xfrm>
        </p:grpSpPr>
        <p:grpSp>
          <p:nvGrpSpPr>
            <p:cNvPr id="37" name="그룹 8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원형 39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42" name="그룹 66"/>
          <p:cNvGrpSpPr/>
          <p:nvPr/>
        </p:nvGrpSpPr>
        <p:grpSpPr>
          <a:xfrm rot="5400000">
            <a:off x="1785500" y="4491117"/>
            <a:ext cx="288032" cy="432048"/>
            <a:chOff x="-1980728" y="1700808"/>
            <a:chExt cx="576064" cy="864096"/>
          </a:xfrm>
          <a:solidFill>
            <a:schemeClr val="bg1">
              <a:lumMod val="85000"/>
            </a:schemeClr>
          </a:solidFill>
        </p:grpSpPr>
        <p:sp>
          <p:nvSpPr>
            <p:cNvPr id="43" name="갈매기형 수장 42"/>
            <p:cNvSpPr/>
            <p:nvPr/>
          </p:nvSpPr>
          <p:spPr>
            <a:xfrm>
              <a:off x="-1980728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-1764704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45" name="그룹 67"/>
          <p:cNvGrpSpPr/>
          <p:nvPr/>
        </p:nvGrpSpPr>
        <p:grpSpPr>
          <a:xfrm rot="5400000">
            <a:off x="3135025" y="4491117"/>
            <a:ext cx="288032" cy="432048"/>
            <a:chOff x="-1980728" y="1700808"/>
            <a:chExt cx="576064" cy="864096"/>
          </a:xfrm>
          <a:solidFill>
            <a:schemeClr val="bg1">
              <a:lumMod val="85000"/>
            </a:schemeClr>
          </a:solidFill>
        </p:grpSpPr>
        <p:sp>
          <p:nvSpPr>
            <p:cNvPr id="46" name="갈매기형 수장 45"/>
            <p:cNvSpPr/>
            <p:nvPr/>
          </p:nvSpPr>
          <p:spPr>
            <a:xfrm>
              <a:off x="-1980728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갈매기형 수장 46"/>
            <p:cNvSpPr/>
            <p:nvPr/>
          </p:nvSpPr>
          <p:spPr>
            <a:xfrm>
              <a:off x="-1764704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48" name="그룹 68"/>
          <p:cNvGrpSpPr/>
          <p:nvPr/>
        </p:nvGrpSpPr>
        <p:grpSpPr>
          <a:xfrm rot="5400000">
            <a:off x="4484550" y="4491117"/>
            <a:ext cx="288032" cy="432048"/>
            <a:chOff x="-1980728" y="1700808"/>
            <a:chExt cx="576064" cy="864096"/>
          </a:xfrm>
          <a:solidFill>
            <a:schemeClr val="bg1">
              <a:lumMod val="85000"/>
            </a:schemeClr>
          </a:solidFill>
        </p:grpSpPr>
        <p:sp>
          <p:nvSpPr>
            <p:cNvPr id="49" name="갈매기형 수장 48"/>
            <p:cNvSpPr/>
            <p:nvPr/>
          </p:nvSpPr>
          <p:spPr>
            <a:xfrm>
              <a:off x="-1980728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갈매기형 수장 49"/>
            <p:cNvSpPr/>
            <p:nvPr/>
          </p:nvSpPr>
          <p:spPr>
            <a:xfrm>
              <a:off x="-1764704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51" name="그룹 69"/>
          <p:cNvGrpSpPr/>
          <p:nvPr/>
        </p:nvGrpSpPr>
        <p:grpSpPr>
          <a:xfrm rot="5400000">
            <a:off x="5834074" y="4491117"/>
            <a:ext cx="288032" cy="432048"/>
            <a:chOff x="-1980728" y="1700808"/>
            <a:chExt cx="576064" cy="864096"/>
          </a:xfrm>
          <a:solidFill>
            <a:schemeClr val="bg1">
              <a:lumMod val="85000"/>
            </a:schemeClr>
          </a:solidFill>
        </p:grpSpPr>
        <p:sp>
          <p:nvSpPr>
            <p:cNvPr id="52" name="갈매기형 수장 51"/>
            <p:cNvSpPr/>
            <p:nvPr/>
          </p:nvSpPr>
          <p:spPr>
            <a:xfrm>
              <a:off x="-1980728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-1764704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4" name="TextBox 182"/>
          <p:cNvSpPr txBox="1"/>
          <p:nvPr/>
        </p:nvSpPr>
        <p:spPr>
          <a:xfrm>
            <a:off x="1445011" y="3680186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Sensor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182"/>
          <p:cNvSpPr txBox="1"/>
          <p:nvPr/>
        </p:nvSpPr>
        <p:spPr>
          <a:xfrm>
            <a:off x="2788036" y="3680186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Device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182"/>
          <p:cNvSpPr txBox="1"/>
          <p:nvPr/>
        </p:nvSpPr>
        <p:spPr>
          <a:xfrm>
            <a:off x="4140586" y="3557076"/>
            <a:ext cx="954098" cy="584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Network</a:t>
            </a:r>
          </a:p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Security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182"/>
          <p:cNvSpPr txBox="1"/>
          <p:nvPr/>
        </p:nvSpPr>
        <p:spPr>
          <a:xfrm>
            <a:off x="5362424" y="3680186"/>
            <a:ext cx="1225206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Standards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42464" y="4869160"/>
            <a:ext cx="1151768" cy="13447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고성능화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소형화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다기능화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저전력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화</a:t>
            </a:r>
            <a:endParaRPr lang="en-US" altLang="ko-KR" sz="14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14064" y="4869160"/>
            <a:ext cx="1290688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OPEN H/W</a:t>
            </a: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OPEN S/W</a:t>
            </a:r>
            <a:endParaRPr lang="en-US" altLang="ko-KR" sz="14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44499" y="4869160"/>
            <a:ext cx="1546675" cy="13447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저전력화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장거리 통신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낮은 비용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안정성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보안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416100" y="4869160"/>
            <a:ext cx="1151768" cy="10215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공유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안정적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표준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화</a:t>
            </a:r>
            <a:endParaRPr lang="en-US" altLang="ko-KR" sz="14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2" name="그룹 59"/>
          <p:cNvGrpSpPr/>
          <p:nvPr/>
        </p:nvGrpSpPr>
        <p:grpSpPr>
          <a:xfrm>
            <a:off x="6708747" y="3212975"/>
            <a:ext cx="1247629" cy="1254060"/>
            <a:chOff x="347887" y="1421538"/>
            <a:chExt cx="3025934" cy="3041532"/>
          </a:xfrm>
        </p:grpSpPr>
        <p:grpSp>
          <p:nvGrpSpPr>
            <p:cNvPr id="63" name="그룹 8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원형 65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64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68" name="그룹 69"/>
          <p:cNvGrpSpPr/>
          <p:nvPr/>
        </p:nvGrpSpPr>
        <p:grpSpPr>
          <a:xfrm rot="5400000">
            <a:off x="7188545" y="4491117"/>
            <a:ext cx="288032" cy="432048"/>
            <a:chOff x="-1980728" y="1700808"/>
            <a:chExt cx="576064" cy="864096"/>
          </a:xfrm>
          <a:solidFill>
            <a:schemeClr val="bg1">
              <a:lumMod val="85000"/>
            </a:schemeClr>
          </a:solidFill>
        </p:grpSpPr>
        <p:sp>
          <p:nvSpPr>
            <p:cNvPr id="69" name="갈매기형 수장 68"/>
            <p:cNvSpPr/>
            <p:nvPr/>
          </p:nvSpPr>
          <p:spPr>
            <a:xfrm>
              <a:off x="-1980728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갈매기형 수장 69"/>
            <p:cNvSpPr/>
            <p:nvPr/>
          </p:nvSpPr>
          <p:spPr>
            <a:xfrm>
              <a:off x="-1764704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1" name="TextBox 182"/>
          <p:cNvSpPr txBox="1"/>
          <p:nvPr/>
        </p:nvSpPr>
        <p:spPr>
          <a:xfrm>
            <a:off x="6838082" y="3680186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Service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70570" y="4869160"/>
            <a:ext cx="1689861" cy="10218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OPEN API</a:t>
            </a: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Cloud Service</a:t>
            </a: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Application</a:t>
            </a:r>
            <a:endParaRPr lang="en-US" altLang="ko-KR" sz="14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3552825" y="1012607"/>
            <a:ext cx="2038350" cy="2038350"/>
            <a:chOff x="908298" y="2133600"/>
            <a:chExt cx="2202954" cy="2202954"/>
          </a:xfrm>
        </p:grpSpPr>
        <p:sp>
          <p:nvSpPr>
            <p:cNvPr id="74" name="도넛 73"/>
            <p:cNvSpPr/>
            <p:nvPr/>
          </p:nvSpPr>
          <p:spPr>
            <a:xfrm>
              <a:off x="908298" y="2133600"/>
              <a:ext cx="2202954" cy="2202954"/>
            </a:xfrm>
            <a:prstGeom prst="donut">
              <a:avLst>
                <a:gd name="adj" fmla="val 213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막힌 원호 74"/>
            <p:cNvSpPr/>
            <p:nvPr/>
          </p:nvSpPr>
          <p:spPr>
            <a:xfrm rot="13706894">
              <a:off x="1013073" y="2238375"/>
              <a:ext cx="1993405" cy="1993405"/>
            </a:xfrm>
            <a:prstGeom prst="blockArc">
              <a:avLst>
                <a:gd name="adj1" fmla="val 7789201"/>
                <a:gd name="adj2" fmla="val 21575140"/>
                <a:gd name="adj3" fmla="val 1223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막힌 원호 75"/>
            <p:cNvSpPr/>
            <p:nvPr/>
          </p:nvSpPr>
          <p:spPr>
            <a:xfrm>
              <a:off x="1013073" y="2238375"/>
              <a:ext cx="1993405" cy="1993405"/>
            </a:xfrm>
            <a:prstGeom prst="blockArc">
              <a:avLst>
                <a:gd name="adj1" fmla="val 10779511"/>
                <a:gd name="adj2" fmla="val 21575140"/>
                <a:gd name="adj3" fmla="val 12234"/>
              </a:avLst>
            </a:prstGeom>
            <a:solidFill>
              <a:srgbClr val="9C14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839458" y="1660679"/>
            <a:ext cx="146508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200" b="1" dirty="0" smtClean="0">
                <a:solidFill>
                  <a:srgbClr val="C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IoT</a:t>
            </a:r>
            <a:endParaRPr lang="ko-KR" altLang="ko-KR" sz="4200" b="1" dirty="0">
              <a:solidFill>
                <a:srgbClr val="C00000"/>
              </a:solidFill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771" y="794"/>
            <a:ext cx="34195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 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2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file.bodnara.co.kr/webedit/hardward/smartphone/smartphone_sensors/smartphone_sensor_2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0" t="-1020" r="10582" b="1020"/>
          <a:stretch/>
        </p:blipFill>
        <p:spPr bwMode="auto">
          <a:xfrm>
            <a:off x="35496" y="2636912"/>
            <a:ext cx="3639642" cy="361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https://lh3.googleusercontent.com/3ilN8pLYRkHhzWgA3QVtVjHOa2Sv9MwYocWB_jXbyRvjXzN53Hb9AV9p4gGBcEM50AyUfYtD1wFtFA1fI_iwpY23EMJ2=s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44219"/>
            <a:ext cx="5103954" cy="423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33456" y="872860"/>
            <a:ext cx="1268050" cy="1254060"/>
            <a:chOff x="557241" y="938044"/>
            <a:chExt cx="1268050" cy="1254060"/>
          </a:xfrm>
        </p:grpSpPr>
        <p:grpSp>
          <p:nvGrpSpPr>
            <p:cNvPr id="16" name="그룹 32"/>
            <p:cNvGrpSpPr/>
            <p:nvPr/>
          </p:nvGrpSpPr>
          <p:grpSpPr>
            <a:xfrm>
              <a:off x="577662" y="938044"/>
              <a:ext cx="1247629" cy="1254060"/>
              <a:chOff x="347887" y="1421538"/>
              <a:chExt cx="3025934" cy="3041532"/>
            </a:xfrm>
          </p:grpSpPr>
          <p:grpSp>
            <p:nvGrpSpPr>
              <p:cNvPr id="18" name="그룹 103"/>
              <p:cNvGrpSpPr/>
              <p:nvPr/>
            </p:nvGrpSpPr>
            <p:grpSpPr>
              <a:xfrm>
                <a:off x="347887" y="1421538"/>
                <a:ext cx="3025934" cy="3041532"/>
                <a:chOff x="3602743" y="3054752"/>
                <a:chExt cx="1828622" cy="1838048"/>
              </a:xfrm>
            </p:grpSpPr>
            <p:sp>
              <p:nvSpPr>
                <p:cNvPr id="25" name="타원 24"/>
                <p:cNvSpPr/>
                <p:nvPr/>
              </p:nvSpPr>
              <p:spPr>
                <a:xfrm>
                  <a:off x="3602743" y="3064178"/>
                  <a:ext cx="1828622" cy="1828622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원형 25"/>
                <p:cNvSpPr/>
                <p:nvPr/>
              </p:nvSpPr>
              <p:spPr>
                <a:xfrm>
                  <a:off x="3602845" y="3054752"/>
                  <a:ext cx="1828419" cy="1828419"/>
                </a:xfrm>
                <a:prstGeom prst="pie">
                  <a:avLst>
                    <a:gd name="adj1" fmla="val 10797676"/>
                    <a:gd name="adj2" fmla="val 435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7" name="타원 26"/>
                <p:cNvSpPr/>
                <p:nvPr/>
              </p:nvSpPr>
              <p:spPr>
                <a:xfrm>
                  <a:off x="3756021" y="3217457"/>
                  <a:ext cx="1522068" cy="152206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4" name="Text Box 39"/>
              <p:cNvSpPr txBox="1">
                <a:spLocks noChangeArrowheads="1"/>
              </p:cNvSpPr>
              <p:nvPr/>
            </p:nvSpPr>
            <p:spPr bwMode="auto">
              <a:xfrm>
                <a:off x="1281122" y="2971098"/>
                <a:ext cx="184896" cy="275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DDDDD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bg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ko-KR" altLang="ko-KR" sz="1200" b="1">
                  <a:solidFill>
                    <a:srgbClr val="000000"/>
                  </a:solidFill>
                  <a:latin typeface="Trebuchet MS" pitchFamily="34" charset="0"/>
                </a:endParaRPr>
              </a:p>
            </p:txBody>
          </p:sp>
        </p:grpSp>
        <p:sp>
          <p:nvSpPr>
            <p:cNvPr id="28" name="TextBox 182"/>
            <p:cNvSpPr txBox="1"/>
            <p:nvPr/>
          </p:nvSpPr>
          <p:spPr>
            <a:xfrm>
              <a:off x="557241" y="1267280"/>
              <a:ext cx="1228843" cy="4154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>
              <a:bevelT/>
            </a:sp3d>
          </p:spPr>
          <p:txBody>
            <a:bodyPr wrap="square" lIns="91424" tIns="45712" rIns="91424" bIns="45712" anchor="ctr">
              <a:spAutoFit/>
              <a:sp3d prstMaterial="softEdge">
                <a:bevelT w="0" h="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4762"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100" dirty="0" smtClean="0">
                  <a:solidFill>
                    <a:schemeClr val="tx1">
                      <a:lumMod val="75000"/>
                      <a:lumOff val="25000"/>
                      <a:alpha val="99000"/>
                    </a:schemeClr>
                  </a:solidFill>
                  <a:latin typeface="Arial" pitchFamily="34" charset="0"/>
                  <a:cs typeface="Arial" pitchFamily="34" charset="0"/>
                </a:rPr>
                <a:t>Sensor</a:t>
              </a:r>
              <a:endParaRPr lang="ko-KR" altLang="en-US" sz="210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907704" y="625930"/>
            <a:ext cx="69127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센싱 기술은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온도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습도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열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가스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조도 및 초음파 등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센서를 이용하여 원격감지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위치 및 모션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추적 등을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통해 사물과 주위 환경으로부터 정보를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획득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디지털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기기의 스마트화가 가속되면서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IT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기기들이 인간의 행동을 정확히 인지하고 모방하거나 해석하고 대응하는 수준까지 발전하고 있기 때문에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정보의 처리 기능까지 포함된 스마트 센서 기술의 발전이 반드시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107504" y="692696"/>
            <a:ext cx="541976" cy="54197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08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1520" y="762111"/>
            <a:ext cx="84249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SMART Sensor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스마트 </a:t>
            </a:r>
            <a:r>
              <a:rPr lang="ko-KR" altLang="en-US" sz="1600" dirty="0"/>
              <a:t>센서는 기존의 센서가 발전하여 </a:t>
            </a:r>
            <a:r>
              <a:rPr lang="ko-KR" altLang="en-US" sz="1600" b="1" dirty="0">
                <a:solidFill>
                  <a:srgbClr val="C00000"/>
                </a:solidFill>
              </a:rPr>
              <a:t>지능화된 센서</a:t>
            </a:r>
            <a:r>
              <a:rPr lang="en-US" altLang="ko-KR" sz="1600" b="1" dirty="0">
                <a:solidFill>
                  <a:srgbClr val="C00000"/>
                </a:solidFill>
              </a:rPr>
              <a:t>(intelligent sensor</a:t>
            </a:r>
            <a:r>
              <a:rPr lang="en-US" altLang="ko-KR" sz="1600" b="1" dirty="0" smtClean="0">
                <a:solidFill>
                  <a:srgbClr val="C00000"/>
                </a:solidFill>
              </a:rPr>
              <a:t>) </a:t>
            </a:r>
            <a:r>
              <a:rPr lang="ko-KR" altLang="en-US" sz="1600" dirty="0" smtClean="0"/>
              <a:t>로 </a:t>
            </a:r>
            <a:r>
              <a:rPr lang="ko-KR" altLang="en-US" sz="1600" dirty="0"/>
              <a:t>측정 </a:t>
            </a:r>
            <a:r>
              <a:rPr lang="ko-KR" altLang="en-US" sz="1600" dirty="0" smtClean="0"/>
              <a:t>대상물의 </a:t>
            </a:r>
            <a:r>
              <a:rPr lang="ko-KR" altLang="en-US" sz="1600" dirty="0"/>
              <a:t>물리</a:t>
            </a:r>
            <a:r>
              <a:rPr lang="en-US" altLang="ko-KR" sz="1600" dirty="0"/>
              <a:t>·</a:t>
            </a:r>
            <a:r>
              <a:rPr lang="ko-KR" altLang="en-US" sz="1600" dirty="0"/>
              <a:t>화학적 정보를 감지하는 일반 센서기술에 </a:t>
            </a:r>
            <a:r>
              <a:rPr lang="ko-KR" altLang="en-US" sz="1600" dirty="0" err="1"/>
              <a:t>나노기술</a:t>
            </a:r>
            <a:r>
              <a:rPr lang="ko-KR" altLang="en-US" sz="1600" dirty="0"/>
              <a:t> 또는 </a:t>
            </a:r>
            <a:r>
              <a:rPr lang="en-US" altLang="ko-KR" sz="1600" dirty="0" smtClean="0"/>
              <a:t>MEMS</a:t>
            </a:r>
            <a:r>
              <a:rPr lang="ko-KR" altLang="en-US" sz="1600" dirty="0" smtClean="0"/>
              <a:t>기술을 </a:t>
            </a:r>
            <a:r>
              <a:rPr lang="ko-KR" altLang="en-US" sz="1600" dirty="0"/>
              <a:t>접목하여 데이터 처리</a:t>
            </a:r>
            <a:r>
              <a:rPr lang="en-US" altLang="ko-KR" sz="1600" dirty="0"/>
              <a:t>, </a:t>
            </a:r>
            <a:r>
              <a:rPr lang="ko-KR" altLang="en-US" sz="1600" dirty="0"/>
              <a:t>자동보정</a:t>
            </a:r>
            <a:r>
              <a:rPr lang="en-US" altLang="ko-KR" sz="1600" dirty="0"/>
              <a:t>, </a:t>
            </a:r>
            <a:r>
              <a:rPr lang="ko-KR" altLang="en-US" sz="1600" dirty="0"/>
              <a:t>자가진단</a:t>
            </a:r>
            <a:r>
              <a:rPr lang="en-US" altLang="ko-KR" sz="1600" dirty="0"/>
              <a:t>, </a:t>
            </a:r>
            <a:r>
              <a:rPr lang="ko-KR" altLang="en-US" sz="1600" dirty="0"/>
              <a:t>의사결정</a:t>
            </a:r>
            <a:r>
              <a:rPr lang="en-US" altLang="ko-KR" sz="1600" dirty="0"/>
              <a:t>, </a:t>
            </a:r>
            <a:r>
              <a:rPr lang="ko-KR" altLang="en-US" sz="1600" dirty="0"/>
              <a:t>통신 등의 신호처리 기능을 내장</a:t>
            </a:r>
            <a:endParaRPr lang="ko-KR" altLang="en-US" sz="1600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502898"/>
              </p:ext>
            </p:extLst>
          </p:nvPr>
        </p:nvGraphicFramePr>
        <p:xfrm>
          <a:off x="827584" y="3042051"/>
          <a:ext cx="7704856" cy="3486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3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</a:rPr>
                        <a:t>특성</a:t>
                      </a:r>
                      <a:endParaRPr lang="ko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Discrete Sensor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측정 대상물로부터 </a:t>
                      </a:r>
                      <a:r>
                        <a:rPr lang="ko-KR" altLang="en-US" sz="1400" b="1" i="0" u="sng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감지 및 검출한 </a:t>
                      </a:r>
                      <a:r>
                        <a:rPr lang="ko-KR" altLang="en-US" sz="1400" b="1" i="0" u="sng" kern="1200" dirty="0" err="1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측정량</a:t>
                      </a:r>
                      <a:r>
                        <a:rPr lang="en-US" altLang="ko-KR" sz="1400" b="1" i="0" u="sng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400" b="1" i="0" u="sng" kern="1200" dirty="0" err="1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물리량</a:t>
                      </a:r>
                      <a:r>
                        <a:rPr lang="en-US" altLang="ko-KR" sz="1400" b="1" i="0" u="sng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400" b="1" i="0" u="sng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</a:t>
                      </a:r>
                      <a:r>
                        <a:rPr lang="ko-KR" altLang="en-US" sz="1400" b="1" i="0" u="sng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계측과 판별 가능한 </a:t>
                      </a:r>
                      <a:r>
                        <a:rPr lang="ko-KR" altLang="en-US" sz="1400" b="1" i="0" u="sng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전기적 신호로 </a:t>
                      </a:r>
                      <a:r>
                        <a:rPr lang="ko-KR" altLang="en-US" sz="1400" b="1" i="0" u="sng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변환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하여 주는 </a:t>
                      </a:r>
                      <a:r>
                        <a:rPr lang="ko-KR" alt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센싱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소자와 증폭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보정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 기능의 신호처리 회로가 분리되어 있는 형태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Integrated</a:t>
                      </a:r>
                      <a:r>
                        <a:rPr lang="en-US" altLang="ko-KR" sz="1400" baseline="0" dirty="0" smtClean="0"/>
                        <a:t> Sensor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dirty="0" smtClean="0"/>
                        <a:t>센서의 잡음성능을 높이고 소형화하기 위해 </a:t>
                      </a:r>
                      <a:r>
                        <a:rPr lang="ko-KR" altLang="en-US" sz="1400" b="1" u="sng" dirty="0" smtClean="0">
                          <a:solidFill>
                            <a:srgbClr val="C00000"/>
                          </a:solidFill>
                        </a:rPr>
                        <a:t>센서와 신호처리 회로가 결합</a:t>
                      </a:r>
                      <a:r>
                        <a:rPr lang="ko-KR" altLang="en-US" sz="1400" dirty="0" smtClean="0"/>
                        <a:t>된 형태로 제작</a:t>
                      </a:r>
                      <a:r>
                        <a:rPr lang="en-US" altLang="ko-KR" sz="1400" dirty="0" smtClean="0"/>
                        <a:t>, MEMS </a:t>
                      </a:r>
                      <a:r>
                        <a:rPr lang="ko-KR" altLang="en-US" sz="1400" dirty="0" smtClean="0"/>
                        <a:t>기술이 도입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Digital Sensor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400" b="1" i="0" kern="1200" dirty="0" smtClean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아날로그 회로에 디지털 회로가 집적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되어 디지털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방식의 보정을 통해 넓은 </a:t>
                      </a:r>
                      <a:r>
                        <a:rPr lang="ko-KR" alt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보정폭과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비선형성 에러에 대한 보정이 가능해졌으며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디지털 인터페이스 및 네트워킹이 가능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Smart Sensor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400" b="1" dirty="0" smtClean="0">
                          <a:solidFill>
                            <a:srgbClr val="C00000"/>
                          </a:solidFill>
                        </a:rPr>
                        <a:t>MCU</a:t>
                      </a:r>
                      <a:r>
                        <a:rPr lang="ko-KR" altLang="en-US" sz="1400" b="1" dirty="0" smtClean="0">
                          <a:solidFill>
                            <a:srgbClr val="C00000"/>
                          </a:solidFill>
                        </a:rPr>
                        <a:t>가 센서에 내장되고 </a:t>
                      </a:r>
                      <a:r>
                        <a:rPr lang="en-US" altLang="ko-KR" sz="1400" b="1" dirty="0" err="1" smtClean="0">
                          <a:solidFill>
                            <a:srgbClr val="C00000"/>
                          </a:solidFill>
                        </a:rPr>
                        <a:t>SoC</a:t>
                      </a:r>
                      <a:r>
                        <a:rPr lang="en-US" altLang="ko-KR" sz="1400" b="1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ko-KR" altLang="en-US" sz="1400" b="1" dirty="0" smtClean="0">
                          <a:solidFill>
                            <a:srgbClr val="C00000"/>
                          </a:solidFill>
                        </a:rPr>
                        <a:t>기술이 접목</a:t>
                      </a:r>
                      <a:r>
                        <a:rPr lang="en-US" altLang="ko-KR" sz="1400" dirty="0" smtClean="0"/>
                        <a:t>, MCU</a:t>
                      </a:r>
                      <a:r>
                        <a:rPr lang="ko-KR" altLang="en-US" sz="1400" dirty="0" smtClean="0"/>
                        <a:t>의 제어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판단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저장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통신 등의 기능을 활용하여 센서의 성능 향상과 다중센서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네트워크센서</a:t>
                      </a:r>
                      <a:r>
                        <a:rPr lang="en-US" altLang="ko-KR" sz="1400" dirty="0" smtClean="0"/>
                        <a:t>, IoT </a:t>
                      </a:r>
                      <a:r>
                        <a:rPr lang="ko-KR" altLang="en-US" sz="1400" dirty="0" smtClean="0"/>
                        <a:t>센서로 진화</a:t>
                      </a:r>
                      <a:endParaRPr lang="ko-KR" altLang="en-US" sz="1400" dirty="0"/>
                    </a:p>
                  </a:txBody>
                  <a:tcPr anchor="ctr">
                    <a:lnL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8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</TotalTime>
  <Words>1783</Words>
  <Application>Microsoft Office PowerPoint</Application>
  <PresentationFormat>화면 슬라이드 쇼(4:3)</PresentationFormat>
  <Paragraphs>235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Arial Unicode MS</vt:lpstr>
      <vt:lpstr>HY견고딕</vt:lpstr>
      <vt:lpstr>HY헤드라인M</vt:lpstr>
      <vt:lpstr>맑은 고딕</vt:lpstr>
      <vt:lpstr>Arial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hello</dc:creator>
  <cp:lastModifiedBy>Ryumduck Oh</cp:lastModifiedBy>
  <cp:revision>146</cp:revision>
  <cp:lastPrinted>2015-07-13T04:23:27Z</cp:lastPrinted>
  <dcterms:created xsi:type="dcterms:W3CDTF">2015-07-13T03:48:20Z</dcterms:created>
  <dcterms:modified xsi:type="dcterms:W3CDTF">2020-11-15T11:51:19Z</dcterms:modified>
</cp:coreProperties>
</file>